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5"/>
  </p:notesMasterIdLst>
  <p:sldIdLst>
    <p:sldId id="256" r:id="rId2"/>
    <p:sldId id="296" r:id="rId3"/>
    <p:sldId id="261" r:id="rId4"/>
    <p:sldId id="384" r:id="rId5"/>
    <p:sldId id="372" r:id="rId6"/>
    <p:sldId id="368" r:id="rId7"/>
    <p:sldId id="375" r:id="rId8"/>
    <p:sldId id="376" r:id="rId9"/>
    <p:sldId id="377" r:id="rId10"/>
    <p:sldId id="363" r:id="rId11"/>
    <p:sldId id="364" r:id="rId12"/>
    <p:sldId id="380" r:id="rId13"/>
    <p:sldId id="369" r:id="rId14"/>
    <p:sldId id="370" r:id="rId15"/>
    <p:sldId id="371" r:id="rId16"/>
    <p:sldId id="378" r:id="rId17"/>
    <p:sldId id="373" r:id="rId18"/>
    <p:sldId id="379" r:id="rId19"/>
    <p:sldId id="381" r:id="rId20"/>
    <p:sldId id="382" r:id="rId21"/>
    <p:sldId id="374" r:id="rId22"/>
    <p:sldId id="383" r:id="rId23"/>
    <p:sldId id="347" r:id="rId24"/>
  </p:sldIdLst>
  <p:sldSz cx="9144000" cy="5143500" type="screen16x9"/>
  <p:notesSz cx="6858000" cy="9144000"/>
  <p:embeddedFontLst>
    <p:embeddedFont>
      <p:font typeface="Bahnschrift" panose="020B0502040204020203" pitchFamily="34" charset="0"/>
      <p:regular r:id="rId26"/>
      <p:bold r:id="rId27"/>
    </p:embeddedFont>
    <p:embeddedFont>
      <p:font typeface="Dosis" panose="020B0604020202020204" charset="0"/>
      <p:regular r:id="rId28"/>
      <p:bold r:id="rId29"/>
    </p:embeddedFont>
    <p:embeddedFont>
      <p:font typeface="Sniglet" panose="020B0604020202020204"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A78245-F04A-4819-98CB-A0784EEE9882}">
  <a:tblStyle styleId="{0FA78245-F04A-4819-98CB-A0784EEE988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0B4C3CC-C3A9-4D13-B8F7-F7B8FBA7BB3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varScale="1">
        <p:scale>
          <a:sx n="142" d="100"/>
          <a:sy n="142" d="100"/>
        </p:scale>
        <p:origin x="72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625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4947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6053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5908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1551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7663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265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004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050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8087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2634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1"/>
        <p:cNvGrpSpPr/>
        <p:nvPr/>
      </p:nvGrpSpPr>
      <p:grpSpPr>
        <a:xfrm>
          <a:off x="0" y="0"/>
          <a:ext cx="0" cy="0"/>
          <a:chOff x="0" y="0"/>
          <a:chExt cx="0" cy="0"/>
        </a:xfrm>
      </p:grpSpPr>
      <p:sp>
        <p:nvSpPr>
          <p:cNvPr id="162" name="Google Shape;162;p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dk2"/>
              </a:buClr>
              <a:buSzPts val="4800"/>
              <a:buNone/>
              <a:defRPr sz="4800" b="0">
                <a:solidFill>
                  <a:schemeClr val="dk2"/>
                </a:solidFill>
              </a:defRPr>
            </a:lvl1pPr>
            <a:lvl2pPr lvl="1" algn="r">
              <a:spcBef>
                <a:spcPts val="0"/>
              </a:spcBef>
              <a:spcAft>
                <a:spcPts val="0"/>
              </a:spcAft>
              <a:buClr>
                <a:schemeClr val="dk2"/>
              </a:buClr>
              <a:buSzPts val="4800"/>
              <a:buNone/>
              <a:defRPr sz="4800" b="0">
                <a:solidFill>
                  <a:schemeClr val="dk2"/>
                </a:solidFill>
              </a:defRPr>
            </a:lvl2pPr>
            <a:lvl3pPr lvl="2" algn="r">
              <a:spcBef>
                <a:spcPts val="0"/>
              </a:spcBef>
              <a:spcAft>
                <a:spcPts val="0"/>
              </a:spcAft>
              <a:buClr>
                <a:schemeClr val="dk2"/>
              </a:buClr>
              <a:buSzPts val="4800"/>
              <a:buNone/>
              <a:defRPr sz="4800" b="0">
                <a:solidFill>
                  <a:schemeClr val="dk2"/>
                </a:solidFill>
              </a:defRPr>
            </a:lvl3pPr>
            <a:lvl4pPr lvl="3" algn="r">
              <a:spcBef>
                <a:spcPts val="0"/>
              </a:spcBef>
              <a:spcAft>
                <a:spcPts val="0"/>
              </a:spcAft>
              <a:buClr>
                <a:schemeClr val="dk2"/>
              </a:buClr>
              <a:buSzPts val="4800"/>
              <a:buNone/>
              <a:defRPr sz="4800" b="0">
                <a:solidFill>
                  <a:schemeClr val="dk2"/>
                </a:solidFill>
              </a:defRPr>
            </a:lvl4pPr>
            <a:lvl5pPr lvl="4" algn="r">
              <a:spcBef>
                <a:spcPts val="0"/>
              </a:spcBef>
              <a:spcAft>
                <a:spcPts val="0"/>
              </a:spcAft>
              <a:buClr>
                <a:schemeClr val="dk2"/>
              </a:buClr>
              <a:buSzPts val="4800"/>
              <a:buNone/>
              <a:defRPr sz="4800" b="0">
                <a:solidFill>
                  <a:schemeClr val="dk2"/>
                </a:solidFill>
              </a:defRPr>
            </a:lvl5pPr>
            <a:lvl6pPr lvl="5" algn="r">
              <a:spcBef>
                <a:spcPts val="0"/>
              </a:spcBef>
              <a:spcAft>
                <a:spcPts val="0"/>
              </a:spcAft>
              <a:buClr>
                <a:schemeClr val="dk2"/>
              </a:buClr>
              <a:buSzPts val="4800"/>
              <a:buNone/>
              <a:defRPr sz="4800" b="0">
                <a:solidFill>
                  <a:schemeClr val="dk2"/>
                </a:solidFill>
              </a:defRPr>
            </a:lvl6pPr>
            <a:lvl7pPr lvl="6" algn="r">
              <a:spcBef>
                <a:spcPts val="0"/>
              </a:spcBef>
              <a:spcAft>
                <a:spcPts val="0"/>
              </a:spcAft>
              <a:buClr>
                <a:schemeClr val="dk2"/>
              </a:buClr>
              <a:buSzPts val="4800"/>
              <a:buNone/>
              <a:defRPr sz="4800" b="0">
                <a:solidFill>
                  <a:schemeClr val="dk2"/>
                </a:solidFill>
              </a:defRPr>
            </a:lvl7pPr>
            <a:lvl8pPr lvl="7" algn="r">
              <a:spcBef>
                <a:spcPts val="0"/>
              </a:spcBef>
              <a:spcAft>
                <a:spcPts val="0"/>
              </a:spcAft>
              <a:buClr>
                <a:schemeClr val="dk2"/>
              </a:buClr>
              <a:buSzPts val="4800"/>
              <a:buNone/>
              <a:defRPr sz="4800" b="0">
                <a:solidFill>
                  <a:schemeClr val="dk2"/>
                </a:solidFill>
              </a:defRPr>
            </a:lvl8pPr>
            <a:lvl9pPr lvl="8" algn="r">
              <a:spcBef>
                <a:spcPts val="0"/>
              </a:spcBef>
              <a:spcAft>
                <a:spcPts val="0"/>
              </a:spcAft>
              <a:buClr>
                <a:schemeClr val="dk2"/>
              </a:buClr>
              <a:buSzPts val="4800"/>
              <a:buNone/>
              <a:defRPr sz="4800" b="0">
                <a:solidFill>
                  <a:schemeClr val="dk2"/>
                </a:solidFill>
              </a:defRPr>
            </a:lvl9pPr>
          </a:lstStyle>
          <a:p>
            <a:endParaRPr/>
          </a:p>
        </p:txBody>
      </p:sp>
      <p:sp>
        <p:nvSpPr>
          <p:cNvPr id="163" name="Google Shape;163;p2"/>
          <p:cNvSpPr/>
          <p:nvPr/>
        </p:nvSpPr>
        <p:spPr>
          <a:xfrm>
            <a:off x="723692" y="4220091"/>
            <a:ext cx="794875" cy="985737"/>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4" name="Google Shape;164;p2"/>
          <p:cNvSpPr/>
          <p:nvPr/>
        </p:nvSpPr>
        <p:spPr>
          <a:xfrm>
            <a:off x="-58319" y="3053287"/>
            <a:ext cx="782014" cy="890356"/>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5" name="Google Shape;165;p2"/>
          <p:cNvSpPr/>
          <p:nvPr/>
        </p:nvSpPr>
        <p:spPr>
          <a:xfrm>
            <a:off x="4025101" y="3422420"/>
            <a:ext cx="370865" cy="809588"/>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6" name="Google Shape;166;p2"/>
          <p:cNvSpPr/>
          <p:nvPr/>
        </p:nvSpPr>
        <p:spPr>
          <a:xfrm>
            <a:off x="3078045" y="3128354"/>
            <a:ext cx="730671" cy="895811"/>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7" name="Google Shape;167;p2"/>
          <p:cNvSpPr/>
          <p:nvPr/>
        </p:nvSpPr>
        <p:spPr>
          <a:xfrm>
            <a:off x="5401648" y="3285712"/>
            <a:ext cx="805934" cy="75083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8" name="Google Shape;168;p2"/>
          <p:cNvSpPr/>
          <p:nvPr/>
        </p:nvSpPr>
        <p:spPr>
          <a:xfrm>
            <a:off x="8364459" y="3346843"/>
            <a:ext cx="873792" cy="600260"/>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9" name="Google Shape;169;p2"/>
          <p:cNvSpPr/>
          <p:nvPr/>
        </p:nvSpPr>
        <p:spPr>
          <a:xfrm>
            <a:off x="4551116" y="3125540"/>
            <a:ext cx="657208" cy="679227"/>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0" name="Google Shape;170;p2"/>
          <p:cNvSpPr/>
          <p:nvPr/>
        </p:nvSpPr>
        <p:spPr>
          <a:xfrm>
            <a:off x="4419881" y="3994834"/>
            <a:ext cx="919681" cy="950908"/>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1" name="Google Shape;171;p2"/>
          <p:cNvSpPr/>
          <p:nvPr/>
        </p:nvSpPr>
        <p:spPr>
          <a:xfrm>
            <a:off x="2644912" y="4036538"/>
            <a:ext cx="890356" cy="7068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2" name="Google Shape;172;p2"/>
          <p:cNvSpPr/>
          <p:nvPr/>
        </p:nvSpPr>
        <p:spPr>
          <a:xfrm>
            <a:off x="2116542" y="3186156"/>
            <a:ext cx="829755" cy="78016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3" name="Google Shape;173;p2"/>
          <p:cNvSpPr/>
          <p:nvPr/>
        </p:nvSpPr>
        <p:spPr>
          <a:xfrm>
            <a:off x="1347361" y="3186147"/>
            <a:ext cx="599146" cy="706812"/>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4" name="Google Shape;174;p2"/>
          <p:cNvSpPr/>
          <p:nvPr/>
        </p:nvSpPr>
        <p:spPr>
          <a:xfrm>
            <a:off x="2681615" y="4813558"/>
            <a:ext cx="816944" cy="313967"/>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5" name="Google Shape;175;p2"/>
          <p:cNvSpPr/>
          <p:nvPr/>
        </p:nvSpPr>
        <p:spPr>
          <a:xfrm>
            <a:off x="7146421" y="4508764"/>
            <a:ext cx="1040884" cy="73062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6" name="Google Shape;176;p2"/>
          <p:cNvSpPr/>
          <p:nvPr/>
        </p:nvSpPr>
        <p:spPr>
          <a:xfrm>
            <a:off x="7146430" y="3104432"/>
            <a:ext cx="684732" cy="721463"/>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7" name="Google Shape;177;p2"/>
          <p:cNvSpPr/>
          <p:nvPr/>
        </p:nvSpPr>
        <p:spPr>
          <a:xfrm>
            <a:off x="5262207" y="4729516"/>
            <a:ext cx="525046" cy="372666"/>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8" name="Google Shape;178;p2"/>
          <p:cNvSpPr/>
          <p:nvPr/>
        </p:nvSpPr>
        <p:spPr>
          <a:xfrm>
            <a:off x="8376372" y="4729061"/>
            <a:ext cx="508532" cy="324976"/>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9" name="Google Shape;179;p2"/>
          <p:cNvSpPr/>
          <p:nvPr/>
        </p:nvSpPr>
        <p:spPr>
          <a:xfrm>
            <a:off x="3808716" y="4429326"/>
            <a:ext cx="570935" cy="567282"/>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0" name="Google Shape;180;p2"/>
          <p:cNvSpPr/>
          <p:nvPr/>
        </p:nvSpPr>
        <p:spPr>
          <a:xfrm>
            <a:off x="7975391" y="3053272"/>
            <a:ext cx="541560" cy="67927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1" name="Google Shape;181;p2"/>
          <p:cNvSpPr/>
          <p:nvPr/>
        </p:nvSpPr>
        <p:spPr>
          <a:xfrm>
            <a:off x="1570785" y="4028295"/>
            <a:ext cx="734324" cy="723314"/>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2" name="Google Shape;182;p2"/>
          <p:cNvSpPr/>
          <p:nvPr/>
        </p:nvSpPr>
        <p:spPr>
          <a:xfrm>
            <a:off x="247060" y="4094875"/>
            <a:ext cx="275434" cy="244207"/>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3" name="Google Shape;183;p2"/>
          <p:cNvSpPr/>
          <p:nvPr/>
        </p:nvSpPr>
        <p:spPr>
          <a:xfrm>
            <a:off x="8516944" y="4082884"/>
            <a:ext cx="690236" cy="510383"/>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4" name="Google Shape;184;p2"/>
          <p:cNvSpPr/>
          <p:nvPr/>
        </p:nvSpPr>
        <p:spPr>
          <a:xfrm>
            <a:off x="859713" y="3417443"/>
            <a:ext cx="317620" cy="659010"/>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5" name="Google Shape;185;p2"/>
          <p:cNvSpPr/>
          <p:nvPr/>
        </p:nvSpPr>
        <p:spPr>
          <a:xfrm rot="1920742">
            <a:off x="5707038" y="4213989"/>
            <a:ext cx="884797" cy="750834"/>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6" name="Google Shape;186;p2"/>
          <p:cNvSpPr/>
          <p:nvPr/>
        </p:nvSpPr>
        <p:spPr>
          <a:xfrm rot="-3496844">
            <a:off x="115839" y="4509560"/>
            <a:ext cx="537852" cy="464440"/>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7" name="Google Shape;187;p2"/>
          <p:cNvSpPr/>
          <p:nvPr/>
        </p:nvSpPr>
        <p:spPr>
          <a:xfrm>
            <a:off x="7518184" y="3966329"/>
            <a:ext cx="846269" cy="598458"/>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8" name="Google Shape;188;p2"/>
          <p:cNvSpPr/>
          <p:nvPr/>
        </p:nvSpPr>
        <p:spPr>
          <a:xfrm rot="-5400000">
            <a:off x="6496794" y="3021441"/>
            <a:ext cx="493819" cy="63153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9" name="Google Shape;189;p2"/>
          <p:cNvSpPr/>
          <p:nvPr/>
        </p:nvSpPr>
        <p:spPr>
          <a:xfrm>
            <a:off x="6453205" y="3705907"/>
            <a:ext cx="666366" cy="752689"/>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0" name="Google Shape;190;p2"/>
          <p:cNvSpPr/>
          <p:nvPr/>
        </p:nvSpPr>
        <p:spPr>
          <a:xfrm>
            <a:off x="1866011" y="4742879"/>
            <a:ext cx="681078" cy="4552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1" name="Google Shape;191;p2"/>
          <p:cNvSpPr/>
          <p:nvPr/>
        </p:nvSpPr>
        <p:spPr>
          <a:xfrm>
            <a:off x="6669805" y="4614395"/>
            <a:ext cx="308462" cy="330481"/>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2" name="Google Shape;292;p5"/>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noAutofit/>
          </a:bodyPr>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3" name="Google Shape;293;p5"/>
          <p:cNvGrpSpPr/>
          <p:nvPr/>
        </p:nvGrpSpPr>
        <p:grpSpPr>
          <a:xfrm>
            <a:off x="7442902" y="-91154"/>
            <a:ext cx="1796289" cy="5330574"/>
            <a:chOff x="6023725" y="842300"/>
            <a:chExt cx="1358150" cy="4030375"/>
          </a:xfrm>
        </p:grpSpPr>
        <p:sp>
          <p:nvSpPr>
            <p:cNvPr id="294" name="Google Shape;294;p5"/>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5" name="Google Shape;295;p5"/>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6" name="Google Shape;296;p5"/>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7" name="Google Shape;297;p5"/>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8" name="Google Shape;298;p5"/>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9" name="Google Shape;299;p5"/>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0" name="Google Shape;300;p5"/>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1" name="Google Shape;301;p5"/>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2" name="Google Shape;302;p5"/>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3" name="Google Shape;303;p5"/>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4" name="Google Shape;304;p5"/>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5" name="Google Shape;305;p5"/>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6" name="Google Shape;306;p5"/>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7" name="Google Shape;307;p5"/>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8" name="Google Shape;308;p5"/>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9" name="Google Shape;309;p5"/>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0" name="Google Shape;310;p5"/>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1" name="Google Shape;311;p5"/>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2" name="Google Shape;312;p5"/>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3" name="Google Shape;313;p5"/>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4" name="Google Shape;314;p5"/>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5" name="Google Shape;315;p5"/>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6" name="Google Shape;316;p5"/>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7" name="Google Shape;317;p5"/>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8" name="Google Shape;318;p5"/>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9" name="Google Shape;319;p5"/>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0" name="Google Shape;320;p5"/>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1" name="Google Shape;321;p5"/>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2" name="Google Shape;322;p5"/>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grpSp>
      <p:cxnSp>
        <p:nvCxnSpPr>
          <p:cNvPr id="323" name="Google Shape;323;p5"/>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24" name="Google Shape;324;p5"/>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5"/>
        <p:cNvGrpSpPr/>
        <p:nvPr/>
      </p:nvGrpSpPr>
      <p:grpSpPr>
        <a:xfrm>
          <a:off x="0" y="0"/>
          <a:ext cx="0" cy="0"/>
          <a:chOff x="0" y="0"/>
          <a:chExt cx="0" cy="0"/>
        </a:xfrm>
      </p:grpSpPr>
      <p:sp>
        <p:nvSpPr>
          <p:cNvPr id="326" name="Google Shape;326;p6"/>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27" name="Google Shape;327;p6"/>
          <p:cNvSpPr txBox="1">
            <a:spLocks noGrp="1"/>
          </p:cNvSpPr>
          <p:nvPr>
            <p:ph type="body" idx="1"/>
          </p:nvPr>
        </p:nvSpPr>
        <p:spPr>
          <a:xfrm>
            <a:off x="747925" y="1363153"/>
            <a:ext cx="3159000" cy="36108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28" name="Google Shape;328;p6"/>
          <p:cNvSpPr txBox="1">
            <a:spLocks noGrp="1"/>
          </p:cNvSpPr>
          <p:nvPr>
            <p:ph type="body" idx="2"/>
          </p:nvPr>
        </p:nvSpPr>
        <p:spPr>
          <a:xfrm>
            <a:off x="4097098" y="1363153"/>
            <a:ext cx="3159000" cy="36108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grpSp>
        <p:nvGrpSpPr>
          <p:cNvPr id="329" name="Google Shape;329;p6"/>
          <p:cNvGrpSpPr/>
          <p:nvPr/>
        </p:nvGrpSpPr>
        <p:grpSpPr>
          <a:xfrm>
            <a:off x="7442902" y="-91154"/>
            <a:ext cx="1796289" cy="5330574"/>
            <a:chOff x="6023725" y="842300"/>
            <a:chExt cx="1358150" cy="4030375"/>
          </a:xfrm>
        </p:grpSpPr>
        <p:sp>
          <p:nvSpPr>
            <p:cNvPr id="330" name="Google Shape;330;p6"/>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6"/>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6"/>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9" name="Google Shape;359;p6"/>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60" name="Google Shape;360;p6"/>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6"/>
        <p:cNvGrpSpPr/>
        <p:nvPr/>
      </p:nvGrpSpPr>
      <p:grpSpPr>
        <a:xfrm>
          <a:off x="0" y="0"/>
          <a:ext cx="0" cy="0"/>
          <a:chOff x="0" y="0"/>
          <a:chExt cx="0" cy="0"/>
        </a:xfrm>
      </p:grpSpPr>
      <p:sp>
        <p:nvSpPr>
          <p:cNvPr id="477" name="Google Shape;477;p10"/>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8" name="Google Shape;478;p10"/>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9" name="Google Shape;479;p10"/>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0" name="Google Shape;480;p10"/>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1" name="Google Shape;481;p10"/>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2" name="Google Shape;482;p10"/>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3" name="Google Shape;483;p10"/>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4" name="Google Shape;484;p10"/>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5" name="Google Shape;485;p10"/>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6" name="Google Shape;486;p10"/>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7" name="Google Shape;487;p10"/>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8" name="Google Shape;488;p10"/>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9" name="Google Shape;489;p10"/>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0" name="Google Shape;490;p10"/>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1" name="Google Shape;491;p10"/>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2" name="Google Shape;492;p10"/>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3" name="Google Shape;493;p10"/>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4" name="Google Shape;494;p10"/>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5" name="Google Shape;495;p10"/>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6" name="Google Shape;496;p10"/>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7" name="Google Shape;497;p10"/>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8" name="Google Shape;498;p10"/>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9" name="Google Shape;499;p10"/>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0" name="Google Shape;500;p10"/>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1" name="Google Shape;501;p10"/>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2" name="Google Shape;502;p10"/>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3" name="Google Shape;503;p10"/>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4" name="Google Shape;504;p10"/>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5" name="Google Shape;505;p10"/>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6" name="Google Shape;506;p10"/>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7" name="Google Shape;507;p10"/>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8" name="Google Shape;508;p10"/>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9" name="Google Shape;509;p10"/>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0" name="Google Shape;510;p10"/>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1" name="Google Shape;511;p10"/>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2" name="Google Shape;512;p10"/>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3" name="Google Shape;513;p10"/>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4" name="Google Shape;514;p10"/>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5" name="Google Shape;515;p10"/>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6" name="Google Shape;516;p10"/>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7" name="Google Shape;517;p10"/>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8" name="Google Shape;518;p10"/>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6" y="-23"/>
            <a:ext cx="9143797" cy="5143378"/>
            <a:chOff x="239950" y="872550"/>
            <a:chExt cx="7042900" cy="3961625"/>
          </a:xfrm>
        </p:grpSpPr>
        <p:sp>
          <p:nvSpPr>
            <p:cNvPr id="7" name="Google Shape;7;p1"/>
            <p:cNvSpPr/>
            <p:nvPr/>
          </p:nvSpPr>
          <p:spPr>
            <a:xfrm>
              <a:off x="239950" y="872550"/>
              <a:ext cx="7042900" cy="3961625"/>
            </a:xfrm>
            <a:custGeom>
              <a:avLst/>
              <a:gdLst/>
              <a:ahLst/>
              <a:cxnLst/>
              <a:rect l="l" t="t" r="r" b="b"/>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p:nvPr/>
          </p:nvSpPr>
          <p:spPr>
            <a:xfrm>
              <a:off x="239950" y="47617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p:nvPr/>
          </p:nvSpPr>
          <p:spPr>
            <a:xfrm>
              <a:off x="239950" y="4690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239950" y="46177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239950" y="4546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239950" y="44737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239950" y="4402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239950" y="43297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239950" y="4258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239950" y="41858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239950" y="4114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239950" y="40418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
            <p:cNvSpPr/>
            <p:nvPr/>
          </p:nvSpPr>
          <p:spPr>
            <a:xfrm>
              <a:off x="239950" y="39693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a:off x="239950" y="38978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
            <p:cNvSpPr/>
            <p:nvPr/>
          </p:nvSpPr>
          <p:spPr>
            <a:xfrm>
              <a:off x="239950" y="38254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
            <p:cNvSpPr/>
            <p:nvPr/>
          </p:nvSpPr>
          <p:spPr>
            <a:xfrm>
              <a:off x="239950" y="37538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1"/>
            <p:cNvSpPr/>
            <p:nvPr/>
          </p:nvSpPr>
          <p:spPr>
            <a:xfrm>
              <a:off x="239950" y="36814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1"/>
            <p:cNvSpPr/>
            <p:nvPr/>
          </p:nvSpPr>
          <p:spPr>
            <a:xfrm>
              <a:off x="239950" y="36099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p:nvPr/>
          </p:nvSpPr>
          <p:spPr>
            <a:xfrm>
              <a:off x="239950" y="35374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
            <p:cNvSpPr/>
            <p:nvPr/>
          </p:nvSpPr>
          <p:spPr>
            <a:xfrm>
              <a:off x="239950" y="34659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
            <p:cNvSpPr/>
            <p:nvPr/>
          </p:nvSpPr>
          <p:spPr>
            <a:xfrm>
              <a:off x="239950" y="33934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
            <p:cNvSpPr/>
            <p:nvPr/>
          </p:nvSpPr>
          <p:spPr>
            <a:xfrm>
              <a:off x="239950" y="33219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
            <p:cNvSpPr/>
            <p:nvPr/>
          </p:nvSpPr>
          <p:spPr>
            <a:xfrm>
              <a:off x="239950" y="32495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239950" y="31770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
            <p:cNvSpPr/>
            <p:nvPr/>
          </p:nvSpPr>
          <p:spPr>
            <a:xfrm>
              <a:off x="239950" y="31055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1"/>
            <p:cNvSpPr/>
            <p:nvPr/>
          </p:nvSpPr>
          <p:spPr>
            <a:xfrm>
              <a:off x="239950" y="3033100"/>
              <a:ext cx="7042900" cy="0"/>
            </a:xfrm>
            <a:custGeom>
              <a:avLst/>
              <a:gdLst/>
              <a:ahLst/>
              <a:cxnLst/>
              <a:rect l="l" t="t" r="r" b="b"/>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
            <p:cNvSpPr/>
            <p:nvPr/>
          </p:nvSpPr>
          <p:spPr>
            <a:xfrm>
              <a:off x="239950" y="29615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
            <p:cNvSpPr/>
            <p:nvPr/>
          </p:nvSpPr>
          <p:spPr>
            <a:xfrm>
              <a:off x="239950" y="28891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1"/>
            <p:cNvSpPr/>
            <p:nvPr/>
          </p:nvSpPr>
          <p:spPr>
            <a:xfrm>
              <a:off x="239950" y="28175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1"/>
            <p:cNvSpPr/>
            <p:nvPr/>
          </p:nvSpPr>
          <p:spPr>
            <a:xfrm>
              <a:off x="239950" y="27451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1"/>
            <p:cNvSpPr/>
            <p:nvPr/>
          </p:nvSpPr>
          <p:spPr>
            <a:xfrm>
              <a:off x="239950" y="26736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1"/>
            <p:cNvSpPr/>
            <p:nvPr/>
          </p:nvSpPr>
          <p:spPr>
            <a:xfrm>
              <a:off x="239950" y="2601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
            <p:cNvSpPr/>
            <p:nvPr/>
          </p:nvSpPr>
          <p:spPr>
            <a:xfrm>
              <a:off x="239950" y="25296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
            <p:cNvSpPr/>
            <p:nvPr/>
          </p:nvSpPr>
          <p:spPr>
            <a:xfrm>
              <a:off x="239950" y="2457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
            <p:cNvSpPr/>
            <p:nvPr/>
          </p:nvSpPr>
          <p:spPr>
            <a:xfrm>
              <a:off x="239950" y="23847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
            <p:cNvSpPr/>
            <p:nvPr/>
          </p:nvSpPr>
          <p:spPr>
            <a:xfrm>
              <a:off x="239950" y="2313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
            <p:cNvSpPr/>
            <p:nvPr/>
          </p:nvSpPr>
          <p:spPr>
            <a:xfrm>
              <a:off x="239950" y="22407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
            <p:cNvSpPr/>
            <p:nvPr/>
          </p:nvSpPr>
          <p:spPr>
            <a:xfrm>
              <a:off x="239950" y="2169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
            <p:cNvSpPr/>
            <p:nvPr/>
          </p:nvSpPr>
          <p:spPr>
            <a:xfrm>
              <a:off x="239950" y="20968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
            <p:cNvSpPr/>
            <p:nvPr/>
          </p:nvSpPr>
          <p:spPr>
            <a:xfrm>
              <a:off x="239950" y="2025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
            <p:cNvSpPr/>
            <p:nvPr/>
          </p:nvSpPr>
          <p:spPr>
            <a:xfrm>
              <a:off x="239950" y="19528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
            <p:cNvSpPr/>
            <p:nvPr/>
          </p:nvSpPr>
          <p:spPr>
            <a:xfrm>
              <a:off x="239950" y="18813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
            <p:cNvSpPr/>
            <p:nvPr/>
          </p:nvSpPr>
          <p:spPr>
            <a:xfrm>
              <a:off x="239950" y="18088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
            <p:cNvSpPr/>
            <p:nvPr/>
          </p:nvSpPr>
          <p:spPr>
            <a:xfrm>
              <a:off x="239950" y="17373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
            <p:cNvSpPr/>
            <p:nvPr/>
          </p:nvSpPr>
          <p:spPr>
            <a:xfrm>
              <a:off x="239950" y="16648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
            <p:cNvSpPr/>
            <p:nvPr/>
          </p:nvSpPr>
          <p:spPr>
            <a:xfrm>
              <a:off x="239950" y="15924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
            <p:cNvSpPr/>
            <p:nvPr/>
          </p:nvSpPr>
          <p:spPr>
            <a:xfrm>
              <a:off x="239950" y="15209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
            <p:cNvSpPr/>
            <p:nvPr/>
          </p:nvSpPr>
          <p:spPr>
            <a:xfrm>
              <a:off x="239950" y="14484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
            <p:cNvSpPr/>
            <p:nvPr/>
          </p:nvSpPr>
          <p:spPr>
            <a:xfrm>
              <a:off x="239950" y="13769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
            <p:cNvSpPr/>
            <p:nvPr/>
          </p:nvSpPr>
          <p:spPr>
            <a:xfrm>
              <a:off x="239950" y="13044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
            <p:cNvSpPr/>
            <p:nvPr/>
          </p:nvSpPr>
          <p:spPr>
            <a:xfrm>
              <a:off x="239950" y="12329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
            <p:cNvSpPr/>
            <p:nvPr/>
          </p:nvSpPr>
          <p:spPr>
            <a:xfrm>
              <a:off x="239950" y="11605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
            <p:cNvSpPr/>
            <p:nvPr/>
          </p:nvSpPr>
          <p:spPr>
            <a:xfrm>
              <a:off x="239950" y="10889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
            <p:cNvSpPr/>
            <p:nvPr/>
          </p:nvSpPr>
          <p:spPr>
            <a:xfrm>
              <a:off x="239950" y="10165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
            <p:cNvSpPr/>
            <p:nvPr/>
          </p:nvSpPr>
          <p:spPr>
            <a:xfrm>
              <a:off x="239950" y="9450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
            <p:cNvSpPr/>
            <p:nvPr/>
          </p:nvSpPr>
          <p:spPr>
            <a:xfrm>
              <a:off x="7210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
            <p:cNvSpPr/>
            <p:nvPr/>
          </p:nvSpPr>
          <p:spPr>
            <a:xfrm>
              <a:off x="7137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
            <p:cNvSpPr/>
            <p:nvPr/>
          </p:nvSpPr>
          <p:spPr>
            <a:xfrm>
              <a:off x="70645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
            <p:cNvSpPr/>
            <p:nvPr/>
          </p:nvSpPr>
          <p:spPr>
            <a:xfrm>
              <a:off x="69921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
            <p:cNvSpPr/>
            <p:nvPr/>
          </p:nvSpPr>
          <p:spPr>
            <a:xfrm>
              <a:off x="69196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
            <p:cNvSpPr/>
            <p:nvPr/>
          </p:nvSpPr>
          <p:spPr>
            <a:xfrm>
              <a:off x="6847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
            <p:cNvSpPr/>
            <p:nvPr/>
          </p:nvSpPr>
          <p:spPr>
            <a:xfrm>
              <a:off x="6774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
            <p:cNvSpPr/>
            <p:nvPr/>
          </p:nvSpPr>
          <p:spPr>
            <a:xfrm>
              <a:off x="6702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
            <p:cNvSpPr/>
            <p:nvPr/>
          </p:nvSpPr>
          <p:spPr>
            <a:xfrm>
              <a:off x="66289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
            <p:cNvSpPr/>
            <p:nvPr/>
          </p:nvSpPr>
          <p:spPr>
            <a:xfrm>
              <a:off x="65565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
            <p:cNvSpPr/>
            <p:nvPr/>
          </p:nvSpPr>
          <p:spPr>
            <a:xfrm>
              <a:off x="64840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
            <p:cNvSpPr/>
            <p:nvPr/>
          </p:nvSpPr>
          <p:spPr>
            <a:xfrm>
              <a:off x="6411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
            <p:cNvSpPr/>
            <p:nvPr/>
          </p:nvSpPr>
          <p:spPr>
            <a:xfrm>
              <a:off x="633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
            <p:cNvSpPr/>
            <p:nvPr/>
          </p:nvSpPr>
          <p:spPr>
            <a:xfrm>
              <a:off x="6266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
            <p:cNvSpPr/>
            <p:nvPr/>
          </p:nvSpPr>
          <p:spPr>
            <a:xfrm>
              <a:off x="6193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
            <p:cNvSpPr/>
            <p:nvPr/>
          </p:nvSpPr>
          <p:spPr>
            <a:xfrm>
              <a:off x="6120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
            <p:cNvSpPr/>
            <p:nvPr/>
          </p:nvSpPr>
          <p:spPr>
            <a:xfrm>
              <a:off x="60484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
            <p:cNvSpPr/>
            <p:nvPr/>
          </p:nvSpPr>
          <p:spPr>
            <a:xfrm>
              <a:off x="5976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
            <p:cNvSpPr/>
            <p:nvPr/>
          </p:nvSpPr>
          <p:spPr>
            <a:xfrm>
              <a:off x="5903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
            <p:cNvSpPr/>
            <p:nvPr/>
          </p:nvSpPr>
          <p:spPr>
            <a:xfrm>
              <a:off x="5830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
            <p:cNvSpPr/>
            <p:nvPr/>
          </p:nvSpPr>
          <p:spPr>
            <a:xfrm>
              <a:off x="5757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
            <p:cNvSpPr/>
            <p:nvPr/>
          </p:nvSpPr>
          <p:spPr>
            <a:xfrm>
              <a:off x="5685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
            <p:cNvSpPr/>
            <p:nvPr/>
          </p:nvSpPr>
          <p:spPr>
            <a:xfrm>
              <a:off x="56129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
            <p:cNvSpPr/>
            <p:nvPr/>
          </p:nvSpPr>
          <p:spPr>
            <a:xfrm>
              <a:off x="5540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
            <p:cNvSpPr/>
            <p:nvPr/>
          </p:nvSpPr>
          <p:spPr>
            <a:xfrm>
              <a:off x="5468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
            <p:cNvSpPr/>
            <p:nvPr/>
          </p:nvSpPr>
          <p:spPr>
            <a:xfrm>
              <a:off x="5394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
            <p:cNvSpPr/>
            <p:nvPr/>
          </p:nvSpPr>
          <p:spPr>
            <a:xfrm>
              <a:off x="53222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
            <p:cNvSpPr/>
            <p:nvPr/>
          </p:nvSpPr>
          <p:spPr>
            <a:xfrm>
              <a:off x="5249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
            <p:cNvSpPr/>
            <p:nvPr/>
          </p:nvSpPr>
          <p:spPr>
            <a:xfrm>
              <a:off x="5177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
            <p:cNvSpPr/>
            <p:nvPr/>
          </p:nvSpPr>
          <p:spPr>
            <a:xfrm>
              <a:off x="510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
            <p:cNvSpPr/>
            <p:nvPr/>
          </p:nvSpPr>
          <p:spPr>
            <a:xfrm>
              <a:off x="5032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
            <p:cNvSpPr/>
            <p:nvPr/>
          </p:nvSpPr>
          <p:spPr>
            <a:xfrm>
              <a:off x="4959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
            <p:cNvSpPr/>
            <p:nvPr/>
          </p:nvSpPr>
          <p:spPr>
            <a:xfrm>
              <a:off x="4886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
            <p:cNvSpPr/>
            <p:nvPr/>
          </p:nvSpPr>
          <p:spPr>
            <a:xfrm>
              <a:off x="48141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
            <p:cNvSpPr/>
            <p:nvPr/>
          </p:nvSpPr>
          <p:spPr>
            <a:xfrm>
              <a:off x="4741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
            <p:cNvSpPr/>
            <p:nvPr/>
          </p:nvSpPr>
          <p:spPr>
            <a:xfrm>
              <a:off x="4669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
            <p:cNvSpPr/>
            <p:nvPr/>
          </p:nvSpPr>
          <p:spPr>
            <a:xfrm>
              <a:off x="4596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
            <p:cNvSpPr/>
            <p:nvPr/>
          </p:nvSpPr>
          <p:spPr>
            <a:xfrm>
              <a:off x="4523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
            <p:cNvSpPr/>
            <p:nvPr/>
          </p:nvSpPr>
          <p:spPr>
            <a:xfrm>
              <a:off x="4451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
            <p:cNvSpPr/>
            <p:nvPr/>
          </p:nvSpPr>
          <p:spPr>
            <a:xfrm>
              <a:off x="43785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
            <p:cNvSpPr/>
            <p:nvPr/>
          </p:nvSpPr>
          <p:spPr>
            <a:xfrm>
              <a:off x="4306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
            <p:cNvSpPr/>
            <p:nvPr/>
          </p:nvSpPr>
          <p:spPr>
            <a:xfrm>
              <a:off x="4233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
            <p:cNvSpPr/>
            <p:nvPr/>
          </p:nvSpPr>
          <p:spPr>
            <a:xfrm>
              <a:off x="4160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
            <p:cNvSpPr/>
            <p:nvPr/>
          </p:nvSpPr>
          <p:spPr>
            <a:xfrm>
              <a:off x="40878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
            <p:cNvSpPr/>
            <p:nvPr/>
          </p:nvSpPr>
          <p:spPr>
            <a:xfrm>
              <a:off x="4015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
            <p:cNvSpPr/>
            <p:nvPr/>
          </p:nvSpPr>
          <p:spPr>
            <a:xfrm>
              <a:off x="3942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
            <p:cNvSpPr/>
            <p:nvPr/>
          </p:nvSpPr>
          <p:spPr>
            <a:xfrm>
              <a:off x="38705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
            <p:cNvSpPr/>
            <p:nvPr/>
          </p:nvSpPr>
          <p:spPr>
            <a:xfrm>
              <a:off x="3798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
            <p:cNvSpPr/>
            <p:nvPr/>
          </p:nvSpPr>
          <p:spPr>
            <a:xfrm>
              <a:off x="3724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
            <p:cNvSpPr/>
            <p:nvPr/>
          </p:nvSpPr>
          <p:spPr>
            <a:xfrm>
              <a:off x="3652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
            <p:cNvSpPr/>
            <p:nvPr/>
          </p:nvSpPr>
          <p:spPr>
            <a:xfrm>
              <a:off x="3579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
            <p:cNvSpPr/>
            <p:nvPr/>
          </p:nvSpPr>
          <p:spPr>
            <a:xfrm>
              <a:off x="3507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
            <p:cNvSpPr/>
            <p:nvPr/>
          </p:nvSpPr>
          <p:spPr>
            <a:xfrm>
              <a:off x="3434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
            <p:cNvSpPr/>
            <p:nvPr/>
          </p:nvSpPr>
          <p:spPr>
            <a:xfrm>
              <a:off x="3362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
            <p:cNvSpPr/>
            <p:nvPr/>
          </p:nvSpPr>
          <p:spPr>
            <a:xfrm>
              <a:off x="3289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
            <p:cNvSpPr/>
            <p:nvPr/>
          </p:nvSpPr>
          <p:spPr>
            <a:xfrm>
              <a:off x="3216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
            <p:cNvSpPr/>
            <p:nvPr/>
          </p:nvSpPr>
          <p:spPr>
            <a:xfrm>
              <a:off x="31442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
            <p:cNvSpPr/>
            <p:nvPr/>
          </p:nvSpPr>
          <p:spPr>
            <a:xfrm>
              <a:off x="3071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
            <p:cNvSpPr/>
            <p:nvPr/>
          </p:nvSpPr>
          <p:spPr>
            <a:xfrm>
              <a:off x="2999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
            <p:cNvSpPr/>
            <p:nvPr/>
          </p:nvSpPr>
          <p:spPr>
            <a:xfrm>
              <a:off x="2925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
            <p:cNvSpPr/>
            <p:nvPr/>
          </p:nvSpPr>
          <p:spPr>
            <a:xfrm>
              <a:off x="28535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
            <p:cNvSpPr/>
            <p:nvPr/>
          </p:nvSpPr>
          <p:spPr>
            <a:xfrm>
              <a:off x="2781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
            <p:cNvSpPr/>
            <p:nvPr/>
          </p:nvSpPr>
          <p:spPr>
            <a:xfrm>
              <a:off x="27086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
            <p:cNvSpPr/>
            <p:nvPr/>
          </p:nvSpPr>
          <p:spPr>
            <a:xfrm>
              <a:off x="2636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
            <p:cNvSpPr/>
            <p:nvPr/>
          </p:nvSpPr>
          <p:spPr>
            <a:xfrm>
              <a:off x="2563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
            <p:cNvSpPr/>
            <p:nvPr/>
          </p:nvSpPr>
          <p:spPr>
            <a:xfrm>
              <a:off x="2490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
            <p:cNvSpPr/>
            <p:nvPr/>
          </p:nvSpPr>
          <p:spPr>
            <a:xfrm>
              <a:off x="2417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
            <p:cNvSpPr/>
            <p:nvPr/>
          </p:nvSpPr>
          <p:spPr>
            <a:xfrm>
              <a:off x="2345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
            <p:cNvSpPr/>
            <p:nvPr/>
          </p:nvSpPr>
          <p:spPr>
            <a:xfrm>
              <a:off x="2273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
            <p:cNvSpPr/>
            <p:nvPr/>
          </p:nvSpPr>
          <p:spPr>
            <a:xfrm>
              <a:off x="2200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
            <p:cNvSpPr/>
            <p:nvPr/>
          </p:nvSpPr>
          <p:spPr>
            <a:xfrm>
              <a:off x="2128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
            <p:cNvSpPr/>
            <p:nvPr/>
          </p:nvSpPr>
          <p:spPr>
            <a:xfrm>
              <a:off x="2054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
            <p:cNvSpPr/>
            <p:nvPr/>
          </p:nvSpPr>
          <p:spPr>
            <a:xfrm>
              <a:off x="1982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
            <p:cNvSpPr/>
            <p:nvPr/>
          </p:nvSpPr>
          <p:spPr>
            <a:xfrm>
              <a:off x="19098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
            <p:cNvSpPr/>
            <p:nvPr/>
          </p:nvSpPr>
          <p:spPr>
            <a:xfrm>
              <a:off x="1837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
            <p:cNvSpPr/>
            <p:nvPr/>
          </p:nvSpPr>
          <p:spPr>
            <a:xfrm>
              <a:off x="1764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
            <p:cNvSpPr/>
            <p:nvPr/>
          </p:nvSpPr>
          <p:spPr>
            <a:xfrm>
              <a:off x="1692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
            <p:cNvSpPr/>
            <p:nvPr/>
          </p:nvSpPr>
          <p:spPr>
            <a:xfrm>
              <a:off x="161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
            <p:cNvSpPr/>
            <p:nvPr/>
          </p:nvSpPr>
          <p:spPr>
            <a:xfrm>
              <a:off x="1546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
            <p:cNvSpPr/>
            <p:nvPr/>
          </p:nvSpPr>
          <p:spPr>
            <a:xfrm>
              <a:off x="14742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
            <p:cNvSpPr/>
            <p:nvPr/>
          </p:nvSpPr>
          <p:spPr>
            <a:xfrm>
              <a:off x="1401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
            <p:cNvSpPr/>
            <p:nvPr/>
          </p:nvSpPr>
          <p:spPr>
            <a:xfrm>
              <a:off x="1329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
            <p:cNvSpPr/>
            <p:nvPr/>
          </p:nvSpPr>
          <p:spPr>
            <a:xfrm>
              <a:off x="1256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
            <p:cNvSpPr/>
            <p:nvPr/>
          </p:nvSpPr>
          <p:spPr>
            <a:xfrm>
              <a:off x="1183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
            <p:cNvSpPr/>
            <p:nvPr/>
          </p:nvSpPr>
          <p:spPr>
            <a:xfrm>
              <a:off x="1111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
            <p:cNvSpPr/>
            <p:nvPr/>
          </p:nvSpPr>
          <p:spPr>
            <a:xfrm>
              <a:off x="10387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
            <p:cNvSpPr/>
            <p:nvPr/>
          </p:nvSpPr>
          <p:spPr>
            <a:xfrm>
              <a:off x="9662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
            <p:cNvSpPr/>
            <p:nvPr/>
          </p:nvSpPr>
          <p:spPr>
            <a:xfrm>
              <a:off x="8938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
            <p:cNvSpPr/>
            <p:nvPr/>
          </p:nvSpPr>
          <p:spPr>
            <a:xfrm>
              <a:off x="820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
            <p:cNvSpPr/>
            <p:nvPr/>
          </p:nvSpPr>
          <p:spPr>
            <a:xfrm>
              <a:off x="747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
            <p:cNvSpPr/>
            <p:nvPr/>
          </p:nvSpPr>
          <p:spPr>
            <a:xfrm>
              <a:off x="675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
            <p:cNvSpPr/>
            <p:nvPr/>
          </p:nvSpPr>
          <p:spPr>
            <a:xfrm>
              <a:off x="6031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
            <p:cNvSpPr/>
            <p:nvPr/>
          </p:nvSpPr>
          <p:spPr>
            <a:xfrm>
              <a:off x="5306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
            <p:cNvSpPr/>
            <p:nvPr/>
          </p:nvSpPr>
          <p:spPr>
            <a:xfrm>
              <a:off x="4582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
            <p:cNvSpPr/>
            <p:nvPr/>
          </p:nvSpPr>
          <p:spPr>
            <a:xfrm>
              <a:off x="38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
            <p:cNvSpPr/>
            <p:nvPr/>
          </p:nvSpPr>
          <p:spPr>
            <a:xfrm>
              <a:off x="312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
          <p:cNvSpPr txBox="1">
            <a:spLocks noGrp="1"/>
          </p:cNvSpPr>
          <p:nvPr>
            <p:ph type="title"/>
          </p:nvPr>
        </p:nvSpPr>
        <p:spPr>
          <a:xfrm>
            <a:off x="747925" y="225025"/>
            <a:ext cx="67917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1pPr>
            <a:lvl2pPr lvl="1">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2pPr>
            <a:lvl3pPr lvl="2">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3pPr>
            <a:lvl4pPr lvl="3">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4pPr>
            <a:lvl5pPr lvl="4">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5pPr>
            <a:lvl6pPr lvl="5">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6pPr>
            <a:lvl7pPr lvl="6">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7pPr>
            <a:lvl8pPr lvl="7">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8pPr>
            <a:lvl9pPr lvl="8">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9pPr>
          </a:lstStyle>
          <a:p>
            <a:endParaRPr/>
          </a:p>
        </p:txBody>
      </p:sp>
      <p:sp>
        <p:nvSpPr>
          <p:cNvPr id="159" name="Google Shape;159;p1"/>
          <p:cNvSpPr txBox="1">
            <a:spLocks noGrp="1"/>
          </p:cNvSpPr>
          <p:nvPr>
            <p:ph type="body" idx="1"/>
          </p:nvPr>
        </p:nvSpPr>
        <p:spPr>
          <a:xfrm>
            <a:off x="747925" y="1314900"/>
            <a:ext cx="6791700" cy="3610800"/>
          </a:xfrm>
          <a:prstGeom prst="rect">
            <a:avLst/>
          </a:prstGeom>
          <a:noFill/>
          <a:ln>
            <a:noFill/>
          </a:ln>
        </p:spPr>
        <p:txBody>
          <a:bodyPr spcFirstLastPara="1" wrap="square" lIns="91425" tIns="91425" rIns="91425" bIns="91425" anchor="t" anchorCtr="0">
            <a:noAutofit/>
          </a:bodyPr>
          <a:lstStyle>
            <a:lvl1pPr marL="457200" lvl="0" indent="-393700">
              <a:spcBef>
                <a:spcPts val="600"/>
              </a:spcBef>
              <a:spcAft>
                <a:spcPts val="0"/>
              </a:spcAft>
              <a:buClr>
                <a:schemeClr val="dk1"/>
              </a:buClr>
              <a:buSzPts val="2600"/>
              <a:buFont typeface="Dosis"/>
              <a:buChar char="✘"/>
              <a:defRPr sz="2600">
                <a:solidFill>
                  <a:schemeClr val="dk1"/>
                </a:solidFill>
                <a:latin typeface="Dosis"/>
                <a:ea typeface="Dosis"/>
                <a:cs typeface="Dosis"/>
                <a:sym typeface="Dosis"/>
              </a:defRPr>
            </a:lvl1pPr>
            <a:lvl2pPr marL="914400" lvl="1" indent="-355600">
              <a:spcBef>
                <a:spcPts val="0"/>
              </a:spcBef>
              <a:spcAft>
                <a:spcPts val="0"/>
              </a:spcAft>
              <a:buClr>
                <a:schemeClr val="dk1"/>
              </a:buClr>
              <a:buSzPts val="2000"/>
              <a:buFont typeface="Dosis"/>
              <a:buChar char="✗"/>
              <a:defRPr sz="2000">
                <a:solidFill>
                  <a:schemeClr val="dk1"/>
                </a:solidFill>
                <a:latin typeface="Dosis"/>
                <a:ea typeface="Dosis"/>
                <a:cs typeface="Dosis"/>
                <a:sym typeface="Dosis"/>
              </a:defRPr>
            </a:lvl2pPr>
            <a:lvl3pPr marL="1371600" lvl="2" indent="-355600">
              <a:spcBef>
                <a:spcPts val="0"/>
              </a:spcBef>
              <a:spcAft>
                <a:spcPts val="0"/>
              </a:spcAft>
              <a:buClr>
                <a:schemeClr val="dk1"/>
              </a:buClr>
              <a:buSzPts val="2000"/>
              <a:buFont typeface="Dosis"/>
              <a:buChar char="■"/>
              <a:defRPr sz="2000">
                <a:solidFill>
                  <a:schemeClr val="dk1"/>
                </a:solidFill>
                <a:latin typeface="Dosis"/>
                <a:ea typeface="Dosis"/>
                <a:cs typeface="Dosis"/>
                <a:sym typeface="Dosis"/>
              </a:defRPr>
            </a:lvl3pPr>
            <a:lvl4pPr marL="1828800" lvl="3"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4pPr>
            <a:lvl5pPr marL="2286000" lvl="4"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5pPr>
            <a:lvl6pPr marL="2743200" lvl="5"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6pPr>
            <a:lvl7pPr marL="3200400" lvl="6"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7pPr>
            <a:lvl8pPr marL="3657600" lvl="7"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8pPr>
            <a:lvl9pPr marL="4114800" lvl="8"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9pPr>
          </a:lstStyle>
          <a:p>
            <a:endParaRPr/>
          </a:p>
        </p:txBody>
      </p:sp>
      <p:sp>
        <p:nvSpPr>
          <p:cNvPr id="160" name="Google Shape;160;p1"/>
          <p:cNvSpPr txBox="1">
            <a:spLocks noGrp="1"/>
          </p:cNvSpPr>
          <p:nvPr>
            <p:ph type="sldNum" idx="12"/>
          </p:nvPr>
        </p:nvSpPr>
        <p:spPr>
          <a:xfrm>
            <a:off x="90619" y="4722737"/>
            <a:ext cx="548700" cy="393600"/>
          </a:xfrm>
          <a:prstGeom prst="rect">
            <a:avLst/>
          </a:prstGeom>
          <a:noFill/>
          <a:ln>
            <a:noFill/>
          </a:ln>
        </p:spPr>
        <p:txBody>
          <a:bodyPr spcFirstLastPara="1" wrap="square" lIns="91425" tIns="91425" rIns="91425" bIns="91425" anchor="t" anchorCtr="0">
            <a:noAutofit/>
          </a:bodyPr>
          <a:lstStyle>
            <a:lvl1pPr lvl="0">
              <a:buNone/>
              <a:defRPr sz="1200">
                <a:solidFill>
                  <a:schemeClr val="accent1"/>
                </a:solidFill>
                <a:latin typeface="Sniglet"/>
                <a:ea typeface="Sniglet"/>
                <a:cs typeface="Sniglet"/>
                <a:sym typeface="Sniglet"/>
              </a:defRPr>
            </a:lvl1pPr>
            <a:lvl2pPr lvl="1">
              <a:buNone/>
              <a:defRPr sz="1200">
                <a:solidFill>
                  <a:schemeClr val="accent1"/>
                </a:solidFill>
                <a:latin typeface="Sniglet"/>
                <a:ea typeface="Sniglet"/>
                <a:cs typeface="Sniglet"/>
                <a:sym typeface="Sniglet"/>
              </a:defRPr>
            </a:lvl2pPr>
            <a:lvl3pPr lvl="2">
              <a:buNone/>
              <a:defRPr sz="1200">
                <a:solidFill>
                  <a:schemeClr val="accent1"/>
                </a:solidFill>
                <a:latin typeface="Sniglet"/>
                <a:ea typeface="Sniglet"/>
                <a:cs typeface="Sniglet"/>
                <a:sym typeface="Sniglet"/>
              </a:defRPr>
            </a:lvl3pPr>
            <a:lvl4pPr lvl="3">
              <a:buNone/>
              <a:defRPr sz="1200">
                <a:solidFill>
                  <a:schemeClr val="accent1"/>
                </a:solidFill>
                <a:latin typeface="Sniglet"/>
                <a:ea typeface="Sniglet"/>
                <a:cs typeface="Sniglet"/>
                <a:sym typeface="Sniglet"/>
              </a:defRPr>
            </a:lvl4pPr>
            <a:lvl5pPr lvl="4">
              <a:buNone/>
              <a:defRPr sz="1200">
                <a:solidFill>
                  <a:schemeClr val="accent1"/>
                </a:solidFill>
                <a:latin typeface="Sniglet"/>
                <a:ea typeface="Sniglet"/>
                <a:cs typeface="Sniglet"/>
                <a:sym typeface="Sniglet"/>
              </a:defRPr>
            </a:lvl5pPr>
            <a:lvl6pPr lvl="5">
              <a:buNone/>
              <a:defRPr sz="1200">
                <a:solidFill>
                  <a:schemeClr val="accent1"/>
                </a:solidFill>
                <a:latin typeface="Sniglet"/>
                <a:ea typeface="Sniglet"/>
                <a:cs typeface="Sniglet"/>
                <a:sym typeface="Sniglet"/>
              </a:defRPr>
            </a:lvl6pPr>
            <a:lvl7pPr lvl="6">
              <a:buNone/>
              <a:defRPr sz="1200">
                <a:solidFill>
                  <a:schemeClr val="accent1"/>
                </a:solidFill>
                <a:latin typeface="Sniglet"/>
                <a:ea typeface="Sniglet"/>
                <a:cs typeface="Sniglet"/>
                <a:sym typeface="Sniglet"/>
              </a:defRPr>
            </a:lvl7pPr>
            <a:lvl8pPr lvl="7">
              <a:buNone/>
              <a:defRPr sz="1200">
                <a:solidFill>
                  <a:schemeClr val="accent1"/>
                </a:solidFill>
                <a:latin typeface="Sniglet"/>
                <a:ea typeface="Sniglet"/>
                <a:cs typeface="Sniglet"/>
                <a:sym typeface="Sniglet"/>
              </a:defRPr>
            </a:lvl8pPr>
            <a:lvl9pPr lvl="8">
              <a:buNone/>
              <a:defRPr sz="1200">
                <a:solidFill>
                  <a:schemeClr val="accent1"/>
                </a:solidFill>
                <a:latin typeface="Sniglet"/>
                <a:ea typeface="Sniglet"/>
                <a:cs typeface="Sniglet"/>
                <a:sym typeface="Snigle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youtu.be/aIEJJ8aUuNk"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2"/>
          <p:cNvSpPr txBox="1">
            <a:spLocks noGrp="1"/>
          </p:cNvSpPr>
          <p:nvPr>
            <p:ph type="ctrTitle"/>
          </p:nvPr>
        </p:nvSpPr>
        <p:spPr>
          <a:xfrm>
            <a:off x="311887" y="42387"/>
            <a:ext cx="8832112" cy="116393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dirty="0">
                <a:latin typeface="Bahnschrift" panose="020B0502040204020203" pitchFamily="34" charset="0"/>
                <a:ea typeface="Times New Roman" panose="02020603050405020304" pitchFamily="18" charset="0"/>
                <a:cs typeface="Times New Roman" panose="02020603050405020304" pitchFamily="18" charset="0"/>
              </a:rPr>
              <a:t>ỨNG DỤNG TEXT GENERATION TẠO BÀI VIẾT TRÊN TWITTER</a:t>
            </a:r>
            <a:endParaRPr sz="2400" dirty="0">
              <a:latin typeface="Bahnschrift" panose="020B0502040204020203" pitchFamily="34" charset="0"/>
              <a:cs typeface="Times New Roman" panose="02020603050405020304" pitchFamily="18" charset="0"/>
            </a:endParaRPr>
          </a:p>
        </p:txBody>
      </p:sp>
      <p:sp>
        <p:nvSpPr>
          <p:cNvPr id="3" name="Google Shape;525;p12">
            <a:extLst>
              <a:ext uri="{FF2B5EF4-FFF2-40B4-BE49-F238E27FC236}">
                <a16:creationId xmlns:a16="http://schemas.microsoft.com/office/drawing/2014/main" id="{B73554EA-1487-43A0-8AC7-56BDE9B1AA53}"/>
              </a:ext>
            </a:extLst>
          </p:cNvPr>
          <p:cNvSpPr txBox="1">
            <a:spLocks/>
          </p:cNvSpPr>
          <p:nvPr/>
        </p:nvSpPr>
        <p:spPr>
          <a:xfrm>
            <a:off x="2539409" y="1842977"/>
            <a:ext cx="4065182" cy="7287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1pPr>
            <a:lvl2pPr marR="0" lvl="1"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2pPr>
            <a:lvl3pPr marR="0" lvl="2"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3pPr>
            <a:lvl4pPr marR="0" lvl="3"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4pPr>
            <a:lvl5pPr marR="0" lvl="4"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5pPr>
            <a:lvl6pPr marR="0" lvl="5"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6pPr>
            <a:lvl7pPr marR="0" lvl="6"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7pPr>
            <a:lvl8pPr marR="0" lvl="7"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8pPr>
            <a:lvl9pPr marR="0" lvl="8"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9pPr>
          </a:lstStyle>
          <a:p>
            <a:pPr algn="ctr"/>
            <a:r>
              <a:rPr lang="en-GB" sz="1600" b="1" dirty="0">
                <a:latin typeface="Bahnschrift" panose="020B0502040204020203" pitchFamily="34" charset="0"/>
                <a:ea typeface="Times New Roman" panose="02020603050405020304" pitchFamily="18" charset="0"/>
                <a:cs typeface="Times New Roman" panose="02020603050405020304" pitchFamily="18" charset="0"/>
              </a:rPr>
              <a:t>GVHD: </a:t>
            </a:r>
            <a:r>
              <a:rPr lang="en-GB" sz="1600" b="1" dirty="0" err="1">
                <a:latin typeface="Bahnschrift" panose="020B0502040204020203" pitchFamily="34" charset="0"/>
                <a:ea typeface="Times New Roman" panose="02020603050405020304" pitchFamily="18" charset="0"/>
                <a:cs typeface="Times New Roman" panose="02020603050405020304" pitchFamily="18" charset="0"/>
              </a:rPr>
              <a:t>ThS</a:t>
            </a:r>
            <a:r>
              <a:rPr lang="en-GB" sz="1600" b="1" dirty="0">
                <a:latin typeface="Bahnschrift" panose="020B0502040204020203" pitchFamily="34" charset="0"/>
                <a:ea typeface="Times New Roman" panose="02020603050405020304" pitchFamily="18" charset="0"/>
                <a:cs typeface="Times New Roman" panose="02020603050405020304" pitchFamily="18" charset="0"/>
              </a:rPr>
              <a:t> </a:t>
            </a:r>
            <a:r>
              <a:rPr lang="en-GB" sz="1600" b="1" dirty="0" err="1">
                <a:latin typeface="Bahnschrift" panose="020B0502040204020203" pitchFamily="34" charset="0"/>
                <a:ea typeface="Times New Roman" panose="02020603050405020304" pitchFamily="18" charset="0"/>
                <a:cs typeface="Times New Roman" panose="02020603050405020304" pitchFamily="18" charset="0"/>
              </a:rPr>
              <a:t>Quách</a:t>
            </a:r>
            <a:r>
              <a:rPr lang="en-GB" sz="1600" b="1" dirty="0">
                <a:latin typeface="Bahnschrift" panose="020B0502040204020203" pitchFamily="34" charset="0"/>
                <a:ea typeface="Times New Roman" panose="02020603050405020304" pitchFamily="18" charset="0"/>
                <a:cs typeface="Times New Roman" panose="02020603050405020304" pitchFamily="18" charset="0"/>
              </a:rPr>
              <a:t> </a:t>
            </a:r>
            <a:r>
              <a:rPr lang="en-GB" sz="1600" b="1" dirty="0" err="1">
                <a:latin typeface="Bahnschrift" panose="020B0502040204020203" pitchFamily="34" charset="0"/>
                <a:ea typeface="Times New Roman" panose="02020603050405020304" pitchFamily="18" charset="0"/>
                <a:cs typeface="Times New Roman" panose="02020603050405020304" pitchFamily="18" charset="0"/>
              </a:rPr>
              <a:t>Đình</a:t>
            </a:r>
            <a:r>
              <a:rPr lang="en-GB" sz="1600" b="1" dirty="0">
                <a:latin typeface="Bahnschrift" panose="020B0502040204020203" pitchFamily="34" charset="0"/>
                <a:ea typeface="Times New Roman" panose="02020603050405020304" pitchFamily="18" charset="0"/>
                <a:cs typeface="Times New Roman" panose="02020603050405020304" pitchFamily="18" charset="0"/>
              </a:rPr>
              <a:t> </a:t>
            </a:r>
            <a:r>
              <a:rPr lang="en-GB" sz="1600" b="1" dirty="0" err="1">
                <a:latin typeface="Bahnschrift" panose="020B0502040204020203" pitchFamily="34" charset="0"/>
                <a:ea typeface="Times New Roman" panose="02020603050405020304" pitchFamily="18" charset="0"/>
                <a:cs typeface="Times New Roman" panose="02020603050405020304" pitchFamily="18" charset="0"/>
              </a:rPr>
              <a:t>Hoàng</a:t>
            </a:r>
            <a:endParaRPr lang="en-GB" sz="1600" dirty="0">
              <a:latin typeface="Bahnschrift" panose="020B0502040204020203" pitchFamily="34" charset="0"/>
              <a:cs typeface="Times New Roman" panose="02020603050405020304" pitchFamily="18" charset="0"/>
            </a:endParaRPr>
          </a:p>
        </p:txBody>
      </p:sp>
      <p:pic>
        <p:nvPicPr>
          <p:cNvPr id="1028" name="Picture 4" descr="Text generation - Free arrows icons">
            <a:extLst>
              <a:ext uri="{FF2B5EF4-FFF2-40B4-BE49-F238E27FC236}">
                <a16:creationId xmlns:a16="http://schemas.microsoft.com/office/drawing/2014/main" id="{91993498-D155-46C9-87FC-E9CD6DAB5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017" y="1112193"/>
            <a:ext cx="1845319" cy="18453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ập tin:Logo of Twitter.svg – Wikipedia tiếng Việt">
            <a:extLst>
              <a:ext uri="{FF2B5EF4-FFF2-40B4-BE49-F238E27FC236}">
                <a16:creationId xmlns:a16="http://schemas.microsoft.com/office/drawing/2014/main" id="{1042CD94-1D34-45BB-BC48-A8ADAFDA89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8295" y="1522165"/>
            <a:ext cx="1414982" cy="11639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latin typeface="Bahnschrift" panose="020B0502040204020203" pitchFamily="34" charset="0"/>
              </a:rPr>
              <a:t>GIỚI THIỆU VỀ TẬP DỮ LIỆU</a:t>
            </a:r>
            <a:endParaRPr sz="2800" dirty="0">
              <a:latin typeface="Bahnschrift" panose="020B0502040204020203" pitchFamily="34" charset="0"/>
            </a:endParaRPr>
          </a:p>
        </p:txBody>
      </p:sp>
      <p:sp>
        <p:nvSpPr>
          <p:cNvPr id="560" name="Google Shape;560;p17"/>
          <p:cNvSpPr txBox="1">
            <a:spLocks noGrp="1"/>
          </p:cNvSpPr>
          <p:nvPr>
            <p:ph type="body" idx="1"/>
          </p:nvPr>
        </p:nvSpPr>
        <p:spPr>
          <a:xfrm>
            <a:off x="639318" y="1353663"/>
            <a:ext cx="6527025" cy="2347675"/>
          </a:xfrm>
          <a:prstGeom prst="rect">
            <a:avLst/>
          </a:prstGeom>
        </p:spPr>
        <p:txBody>
          <a:bodyPr spcFirstLastPara="1" wrap="square" lIns="91425" tIns="91425" rIns="91425" bIns="91425" anchor="t" anchorCtr="0">
            <a:noAutofit/>
          </a:bodyPr>
          <a:lstStyle/>
          <a:p>
            <a:pPr marL="69850" lvl="0" indent="0" algn="just" rtl="0">
              <a:lnSpc>
                <a:spcPct val="150000"/>
              </a:lnSpc>
              <a:spcBef>
                <a:spcPts val="600"/>
              </a:spcBef>
              <a:spcAft>
                <a:spcPts val="0"/>
              </a:spcAft>
              <a:buSzPts val="2500"/>
              <a:buNone/>
            </a:pPr>
            <a:r>
              <a:rPr lang="vi-VN" sz="1600" dirty="0">
                <a:latin typeface="+mn-lt"/>
              </a:rPr>
              <a:t>Trong chủ đề này chúng ta sẽ sử dụng Twitter API để truy cập và tương tác với dữ liệu từ Twitter. Dữ liệu này bao gồm các tweet, người dùng, xu hướng (trends) và nhiều thông tin khác liên quan đến hoạt động trên Twitter.</a:t>
            </a:r>
          </a:p>
          <a:p>
            <a:pPr marL="69850" lvl="0" indent="0" algn="just" rtl="0">
              <a:lnSpc>
                <a:spcPct val="150000"/>
              </a:lnSpc>
              <a:spcBef>
                <a:spcPts val="600"/>
              </a:spcBef>
              <a:spcAft>
                <a:spcPts val="0"/>
              </a:spcAft>
              <a:buSzPts val="2500"/>
              <a:buNone/>
            </a:pPr>
            <a:r>
              <a:rPr lang="vi-VN" sz="1600" dirty="0">
                <a:latin typeface="+mn-lt"/>
              </a:rPr>
              <a:t>Dữ liệu nhận được từ Twitter là một JSON object chứa các thông tin chi tiết về một tweet bao gồm các siêu dữ liệu liên quan đến tweet, video và thông tin về người dùng. </a:t>
            </a:r>
          </a:p>
        </p:txBody>
      </p:sp>
      <p:sp>
        <p:nvSpPr>
          <p:cNvPr id="561" name="Google Shape;561;p1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2370648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latin typeface="Bahnschrift" panose="020B0502040204020203" pitchFamily="34" charset="0"/>
              </a:rPr>
              <a:t>GIỚI THIỆU VỀ TẬP DỮ LIỆU</a:t>
            </a:r>
            <a:endParaRPr sz="2800" dirty="0">
              <a:latin typeface="Bahnschrift" panose="020B0502040204020203" pitchFamily="34" charset="0"/>
            </a:endParaRPr>
          </a:p>
        </p:txBody>
      </p:sp>
      <p:sp>
        <p:nvSpPr>
          <p:cNvPr id="561" name="Google Shape;561;p1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11</a:t>
            </a:fld>
            <a:endParaRPr/>
          </a:p>
        </p:txBody>
      </p:sp>
      <p:pic>
        <p:nvPicPr>
          <p:cNvPr id="7" name="Picture 6">
            <a:extLst>
              <a:ext uri="{FF2B5EF4-FFF2-40B4-BE49-F238E27FC236}">
                <a16:creationId xmlns:a16="http://schemas.microsoft.com/office/drawing/2014/main" id="{7CF6026C-A978-47BE-8A9D-D8BD4397CB4B}"/>
              </a:ext>
            </a:extLst>
          </p:cNvPr>
          <p:cNvPicPr>
            <a:picLocks noChangeAspect="1"/>
          </p:cNvPicPr>
          <p:nvPr/>
        </p:nvPicPr>
        <p:blipFill>
          <a:blip r:embed="rId3"/>
          <a:stretch>
            <a:fillRect/>
          </a:stretch>
        </p:blipFill>
        <p:spPr>
          <a:xfrm>
            <a:off x="90619" y="1122200"/>
            <a:ext cx="2633228" cy="3600537"/>
          </a:xfrm>
          <a:prstGeom prst="rect">
            <a:avLst/>
          </a:prstGeom>
        </p:spPr>
      </p:pic>
      <p:pic>
        <p:nvPicPr>
          <p:cNvPr id="11" name="Picture 10">
            <a:extLst>
              <a:ext uri="{FF2B5EF4-FFF2-40B4-BE49-F238E27FC236}">
                <a16:creationId xmlns:a16="http://schemas.microsoft.com/office/drawing/2014/main" id="{B26DA4AC-5A98-4EC2-A829-8454BB879033}"/>
              </a:ext>
            </a:extLst>
          </p:cNvPr>
          <p:cNvPicPr>
            <a:picLocks noChangeAspect="1"/>
          </p:cNvPicPr>
          <p:nvPr/>
        </p:nvPicPr>
        <p:blipFill rotWithShape="1">
          <a:blip r:embed="rId4"/>
          <a:srcRect t="648"/>
          <a:stretch/>
        </p:blipFill>
        <p:spPr>
          <a:xfrm>
            <a:off x="2871764" y="1122200"/>
            <a:ext cx="3235727" cy="3698571"/>
          </a:xfrm>
          <a:prstGeom prst="rect">
            <a:avLst/>
          </a:prstGeom>
        </p:spPr>
      </p:pic>
    </p:spTree>
    <p:extLst>
      <p:ext uri="{BB962C8B-B14F-4D97-AF65-F5344CB8AC3E}">
        <p14:creationId xmlns:p14="http://schemas.microsoft.com/office/powerpoint/2010/main" val="1292360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BF6B-F7CE-4E3C-8562-5DDADBD95793}"/>
              </a:ext>
            </a:extLst>
          </p:cNvPr>
          <p:cNvSpPr>
            <a:spLocks noGrp="1"/>
          </p:cNvSpPr>
          <p:nvPr>
            <p:ph type="title"/>
          </p:nvPr>
        </p:nvSpPr>
        <p:spPr/>
        <p:txBody>
          <a:bodyPr/>
          <a:lstStyle/>
          <a:p>
            <a:r>
              <a:rPr lang="en" sz="2400" dirty="0">
                <a:latin typeface="+mj-lt"/>
              </a:rPr>
              <a:t>GIỚI THIỆU VỀ TẬP DỮ LIỆU</a:t>
            </a:r>
            <a:endParaRPr lang="en-US" sz="2400" dirty="0">
              <a:latin typeface="+mj-lt"/>
            </a:endParaRPr>
          </a:p>
        </p:txBody>
      </p:sp>
      <p:sp>
        <p:nvSpPr>
          <p:cNvPr id="4" name="Slide Number Placeholder 3">
            <a:extLst>
              <a:ext uri="{FF2B5EF4-FFF2-40B4-BE49-F238E27FC236}">
                <a16:creationId xmlns:a16="http://schemas.microsoft.com/office/drawing/2014/main" id="{50585046-5121-41D0-987D-B25B2B6B9A4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12</a:t>
            </a:fld>
            <a:endParaRPr lang="en"/>
          </a:p>
        </p:txBody>
      </p:sp>
      <p:pic>
        <p:nvPicPr>
          <p:cNvPr id="5" name="Picture 4">
            <a:extLst>
              <a:ext uri="{FF2B5EF4-FFF2-40B4-BE49-F238E27FC236}">
                <a16:creationId xmlns:a16="http://schemas.microsoft.com/office/drawing/2014/main" id="{302F0703-5C56-4EFC-A368-DDFE1A9A4AEE}"/>
              </a:ext>
            </a:extLst>
          </p:cNvPr>
          <p:cNvPicPr>
            <a:picLocks noChangeAspect="1"/>
          </p:cNvPicPr>
          <p:nvPr/>
        </p:nvPicPr>
        <p:blipFill>
          <a:blip r:embed="rId2"/>
          <a:stretch>
            <a:fillRect/>
          </a:stretch>
        </p:blipFill>
        <p:spPr>
          <a:xfrm>
            <a:off x="-1" y="1165230"/>
            <a:ext cx="5472187" cy="2909229"/>
          </a:xfrm>
          <a:prstGeom prst="rect">
            <a:avLst/>
          </a:prstGeom>
        </p:spPr>
      </p:pic>
      <p:pic>
        <p:nvPicPr>
          <p:cNvPr id="6" name="Picture 5">
            <a:extLst>
              <a:ext uri="{FF2B5EF4-FFF2-40B4-BE49-F238E27FC236}">
                <a16:creationId xmlns:a16="http://schemas.microsoft.com/office/drawing/2014/main" id="{23304BE1-4FD0-4501-A458-7F212714D4A3}"/>
              </a:ext>
            </a:extLst>
          </p:cNvPr>
          <p:cNvPicPr>
            <a:picLocks noChangeAspect="1"/>
          </p:cNvPicPr>
          <p:nvPr/>
        </p:nvPicPr>
        <p:blipFill>
          <a:blip r:embed="rId3"/>
          <a:stretch>
            <a:fillRect/>
          </a:stretch>
        </p:blipFill>
        <p:spPr>
          <a:xfrm>
            <a:off x="5472186" y="1082425"/>
            <a:ext cx="3575809" cy="3353756"/>
          </a:xfrm>
          <a:prstGeom prst="rect">
            <a:avLst/>
          </a:prstGeom>
        </p:spPr>
      </p:pic>
    </p:spTree>
    <p:extLst>
      <p:ext uri="{BB962C8B-B14F-4D97-AF65-F5344CB8AC3E}">
        <p14:creationId xmlns:p14="http://schemas.microsoft.com/office/powerpoint/2010/main" val="188743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452921" y="1082425"/>
            <a:ext cx="6906490" cy="2083056"/>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vi-VN" sz="1600" dirty="0">
                <a:latin typeface="+mn-lt"/>
              </a:rPr>
              <a:t>Sau khi thu thập được file JSON chứa dữ liệu Tweets, việc tiền xử lý là một bước quan trọng để chuẩn bị dữ liệu cho các bước tiếp theo. Trong trường hợp này, mục tiêu là </a:t>
            </a:r>
            <a:r>
              <a:rPr lang="vi-VN" sz="1600" b="1" dirty="0">
                <a:latin typeface="+mn-lt"/>
              </a:rPr>
              <a:t>chỉ giữ lại nội dung của đoạn Tweets (thuộc tính “text”)</a:t>
            </a:r>
            <a:r>
              <a:rPr lang="vi-VN" sz="1600" dirty="0">
                <a:latin typeface="+mn-lt"/>
              </a:rPr>
              <a:t> và chuyển đổi dữ liệu sang định dạng file .txt để dễ dàng sử dụng trong việc training mô hình.</a:t>
            </a:r>
            <a:endParaRPr lang="en-GB" sz="1600" dirty="0">
              <a:latin typeface="+mn-lt"/>
            </a:endParaRPr>
          </a:p>
          <a:p>
            <a:pPr marL="0" lvl="0" indent="0" algn="just" rtl="0">
              <a:spcBef>
                <a:spcPts val="600"/>
              </a:spcBef>
              <a:spcAft>
                <a:spcPts val="0"/>
              </a:spcAft>
              <a:buNone/>
            </a:pPr>
            <a:r>
              <a:rPr lang="en-GB" sz="1600" dirty="0" err="1">
                <a:latin typeface="+mn-lt"/>
              </a:rPr>
              <a:t>Các</a:t>
            </a:r>
            <a:r>
              <a:rPr lang="en-GB" sz="1600" dirty="0">
                <a:latin typeface="+mn-lt"/>
              </a:rPr>
              <a:t> </a:t>
            </a:r>
            <a:r>
              <a:rPr lang="en-GB" sz="1600" dirty="0" err="1">
                <a:latin typeface="+mn-lt"/>
              </a:rPr>
              <a:t>bước</a:t>
            </a:r>
            <a:r>
              <a:rPr lang="en-GB" sz="1600" dirty="0">
                <a:latin typeface="+mn-lt"/>
              </a:rPr>
              <a:t> </a:t>
            </a:r>
            <a:r>
              <a:rPr lang="en-GB" sz="1600" dirty="0" err="1">
                <a:latin typeface="+mn-lt"/>
              </a:rPr>
              <a:t>tiền</a:t>
            </a:r>
            <a:r>
              <a:rPr lang="en-GB" sz="1600" dirty="0">
                <a:latin typeface="+mn-lt"/>
              </a:rPr>
              <a:t> </a:t>
            </a:r>
            <a:r>
              <a:rPr lang="en-GB" sz="1600" dirty="0" err="1">
                <a:latin typeface="+mn-lt"/>
              </a:rPr>
              <a:t>xử</a:t>
            </a:r>
            <a:r>
              <a:rPr lang="en-GB" sz="1600" dirty="0">
                <a:latin typeface="+mn-lt"/>
              </a:rPr>
              <a:t> </a:t>
            </a:r>
            <a:r>
              <a:rPr lang="en-GB" sz="1600" dirty="0" err="1">
                <a:latin typeface="+mn-lt"/>
              </a:rPr>
              <a:t>lý</a:t>
            </a:r>
            <a:r>
              <a:rPr lang="en-GB" sz="1600" dirty="0">
                <a:latin typeface="+mn-lt"/>
              </a:rPr>
              <a:t>:</a:t>
            </a:r>
          </a:p>
          <a:p>
            <a:pPr marL="285750" indent="-285750" algn="just">
              <a:buFont typeface="Arial" panose="020B0604020202020204" pitchFamily="34" charset="0"/>
              <a:buChar char="•"/>
            </a:pPr>
            <a:r>
              <a:rPr lang="en-GB" sz="1600" dirty="0" err="1">
                <a:latin typeface="+mn-lt"/>
              </a:rPr>
              <a:t>Đọc</a:t>
            </a:r>
            <a:r>
              <a:rPr lang="en-GB" sz="1600" dirty="0">
                <a:latin typeface="+mn-lt"/>
              </a:rPr>
              <a:t> d</a:t>
            </a:r>
            <a:r>
              <a:rPr lang="en-US" sz="1600" dirty="0">
                <a:latin typeface="+mn-lt"/>
              </a:rPr>
              <a:t>ữ </a:t>
            </a:r>
            <a:r>
              <a:rPr lang="en-US" sz="1600" dirty="0" err="1">
                <a:latin typeface="+mn-lt"/>
              </a:rPr>
              <a:t>liệu</a:t>
            </a:r>
            <a:r>
              <a:rPr lang="en-US" sz="1600" dirty="0">
                <a:latin typeface="+mn-lt"/>
              </a:rPr>
              <a:t> </a:t>
            </a:r>
            <a:r>
              <a:rPr lang="en-US" sz="1600" dirty="0" err="1">
                <a:latin typeface="+mn-lt"/>
              </a:rPr>
              <a:t>từ</a:t>
            </a:r>
            <a:r>
              <a:rPr lang="en-US" sz="1600" dirty="0">
                <a:latin typeface="+mn-lt"/>
              </a:rPr>
              <a:t> Kafka</a:t>
            </a:r>
            <a:endParaRPr lang="en-GB" sz="1600" dirty="0">
              <a:latin typeface="+mn-lt"/>
            </a:endParaRPr>
          </a:p>
          <a:p>
            <a:pPr marL="0" lvl="0" indent="0" algn="just" rtl="0">
              <a:spcBef>
                <a:spcPts val="600"/>
              </a:spcBef>
              <a:spcAft>
                <a:spcPts val="0"/>
              </a:spcAft>
              <a:buNone/>
            </a:pPr>
            <a:endParaRPr sz="16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latin typeface="Bahnschrift" panose="020B0502040204020203" pitchFamily="34" charset="0"/>
              </a:rPr>
              <a:t>EDA</a:t>
            </a:r>
            <a:endParaRPr sz="28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13</a:t>
            </a:fld>
            <a:endParaRPr/>
          </a:p>
        </p:txBody>
      </p:sp>
      <p:pic>
        <p:nvPicPr>
          <p:cNvPr id="2" name="Picture 1">
            <a:extLst>
              <a:ext uri="{FF2B5EF4-FFF2-40B4-BE49-F238E27FC236}">
                <a16:creationId xmlns:a16="http://schemas.microsoft.com/office/drawing/2014/main" id="{FAD33C96-519F-415F-8788-6933367AF2F6}"/>
              </a:ext>
            </a:extLst>
          </p:cNvPr>
          <p:cNvPicPr>
            <a:picLocks noChangeAspect="1"/>
          </p:cNvPicPr>
          <p:nvPr/>
        </p:nvPicPr>
        <p:blipFill>
          <a:blip r:embed="rId3"/>
          <a:stretch>
            <a:fillRect/>
          </a:stretch>
        </p:blipFill>
        <p:spPr>
          <a:xfrm>
            <a:off x="747925" y="3251367"/>
            <a:ext cx="6554115" cy="1667108"/>
          </a:xfrm>
          <a:prstGeom prst="rect">
            <a:avLst/>
          </a:prstGeom>
        </p:spPr>
      </p:pic>
    </p:spTree>
    <p:extLst>
      <p:ext uri="{BB962C8B-B14F-4D97-AF65-F5344CB8AC3E}">
        <p14:creationId xmlns:p14="http://schemas.microsoft.com/office/powerpoint/2010/main" val="235756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540327" y="1683954"/>
            <a:ext cx="6871855" cy="1733338"/>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vi-VN" sz="1600" dirty="0">
                <a:latin typeface="+mn-lt"/>
              </a:rPr>
              <a:t>Trích xuất nội dung Tweets:</a:t>
            </a:r>
          </a:p>
          <a:p>
            <a:pPr marL="0" indent="0">
              <a:buNone/>
            </a:pPr>
            <a:r>
              <a:rPr lang="en-GB" sz="1600" dirty="0">
                <a:latin typeface="+mn-lt"/>
              </a:rPr>
              <a:t>          </a:t>
            </a:r>
            <a:r>
              <a:rPr lang="vi-VN" sz="1600" dirty="0">
                <a:latin typeface="+mn-lt"/>
              </a:rPr>
              <a:t>Chỉ giữ lại trường text trong mỗi đối tượng Tweet.</a:t>
            </a:r>
            <a:endParaRPr lang="en-GB" sz="1600" dirty="0">
              <a:latin typeface="+mn-lt"/>
            </a:endParaRPr>
          </a:p>
          <a:p>
            <a:pPr marL="285750" indent="-285750">
              <a:buFont typeface="Arial" panose="020B0604020202020204" pitchFamily="34" charset="0"/>
              <a:buChar char="•"/>
            </a:pPr>
            <a:r>
              <a:rPr lang="vi-VN" sz="1600" dirty="0">
                <a:latin typeface="+mn-lt"/>
              </a:rPr>
              <a:t>Làm sạch dữ liệu văn bản:</a:t>
            </a:r>
          </a:p>
          <a:p>
            <a:pPr marL="0" indent="0">
              <a:buNone/>
            </a:pPr>
            <a:r>
              <a:rPr lang="en-GB" sz="1600" dirty="0">
                <a:latin typeface="+mn-lt"/>
              </a:rPr>
              <a:t>          - </a:t>
            </a:r>
            <a:r>
              <a:rPr lang="vi-VN" sz="1600" dirty="0">
                <a:latin typeface="+mn-lt"/>
              </a:rPr>
              <a:t>Loại bỏ các ký tự đặc biệt, liên kết (URLs), và hashtags.</a:t>
            </a:r>
          </a:p>
          <a:p>
            <a:pPr marL="0" indent="0">
              <a:buNone/>
            </a:pPr>
            <a:r>
              <a:rPr lang="en-GB" sz="1600" dirty="0">
                <a:latin typeface="+mn-lt"/>
              </a:rPr>
              <a:t>          - </a:t>
            </a:r>
            <a:r>
              <a:rPr lang="vi-VN" sz="1600" dirty="0">
                <a:latin typeface="+mn-lt"/>
              </a:rPr>
              <a:t>Chuẩn hóa văn bản (ví dụ: chuyển toàn bộ chữ viết thường).</a:t>
            </a:r>
          </a:p>
        </p:txBody>
      </p:sp>
      <p:sp>
        <p:nvSpPr>
          <p:cNvPr id="578" name="Google Shape;578;p19"/>
          <p:cNvSpPr txBox="1">
            <a:spLocks noGrp="1"/>
          </p:cNvSpPr>
          <p:nvPr>
            <p:ph type="title"/>
          </p:nvPr>
        </p:nvSpPr>
        <p:spPr>
          <a:xfrm>
            <a:off x="801714" y="84554"/>
            <a:ext cx="1954933" cy="5242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latin typeface="Bahnschrift" panose="020B0502040204020203" pitchFamily="34" charset="0"/>
              </a:rPr>
              <a:t>EDA</a:t>
            </a:r>
            <a:endParaRPr sz="28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14</a:t>
            </a:fld>
            <a:endParaRPr/>
          </a:p>
        </p:txBody>
      </p:sp>
      <p:pic>
        <p:nvPicPr>
          <p:cNvPr id="4" name="Picture 3">
            <a:extLst>
              <a:ext uri="{FF2B5EF4-FFF2-40B4-BE49-F238E27FC236}">
                <a16:creationId xmlns:a16="http://schemas.microsoft.com/office/drawing/2014/main" id="{C1488EF9-2E97-4B45-A428-F273C9622BB3}"/>
              </a:ext>
            </a:extLst>
          </p:cNvPr>
          <p:cNvPicPr>
            <a:picLocks noChangeAspect="1"/>
          </p:cNvPicPr>
          <p:nvPr/>
        </p:nvPicPr>
        <p:blipFill>
          <a:blip r:embed="rId3"/>
          <a:stretch>
            <a:fillRect/>
          </a:stretch>
        </p:blipFill>
        <p:spPr>
          <a:xfrm>
            <a:off x="540327" y="3459546"/>
            <a:ext cx="6123237" cy="1337259"/>
          </a:xfrm>
          <a:prstGeom prst="rect">
            <a:avLst/>
          </a:prstGeom>
        </p:spPr>
      </p:pic>
      <p:sp>
        <p:nvSpPr>
          <p:cNvPr id="3" name="Rectangle 2">
            <a:extLst>
              <a:ext uri="{FF2B5EF4-FFF2-40B4-BE49-F238E27FC236}">
                <a16:creationId xmlns:a16="http://schemas.microsoft.com/office/drawing/2014/main" id="{EED67D23-136B-4C72-9451-4C9258B08680}"/>
              </a:ext>
            </a:extLst>
          </p:cNvPr>
          <p:cNvSpPr/>
          <p:nvPr/>
        </p:nvSpPr>
        <p:spPr>
          <a:xfrm>
            <a:off x="540327" y="692321"/>
            <a:ext cx="3918060" cy="338554"/>
          </a:xfrm>
          <a:prstGeom prst="rect">
            <a:avLst/>
          </a:prstGeom>
        </p:spPr>
        <p:txBody>
          <a:bodyPr wrap="none">
            <a:spAutoFit/>
          </a:bodyPr>
          <a:lstStyle/>
          <a:p>
            <a:pPr marL="285750" indent="-285750">
              <a:buFont typeface="Arial" panose="020B0604020202020204" pitchFamily="34" charset="0"/>
              <a:buChar char="•"/>
            </a:pPr>
            <a:r>
              <a:rPr lang="en-US" sz="1600" dirty="0" err="1"/>
              <a:t>Ghi</a:t>
            </a:r>
            <a:r>
              <a:rPr lang="en-US" sz="1600" dirty="0"/>
              <a:t> </a:t>
            </a:r>
            <a:r>
              <a:rPr lang="en-US" sz="1600" dirty="0" err="1"/>
              <a:t>dữ</a:t>
            </a:r>
            <a:r>
              <a:rPr lang="en-US" sz="1600" dirty="0"/>
              <a:t> </a:t>
            </a:r>
            <a:r>
              <a:rPr lang="en-US" sz="1600" dirty="0" err="1"/>
              <a:t>liệu</a:t>
            </a:r>
            <a:r>
              <a:rPr lang="en-US" sz="1600" dirty="0"/>
              <a:t> </a:t>
            </a:r>
            <a:r>
              <a:rPr lang="en-US" sz="1600" dirty="0" err="1"/>
              <a:t>từ</a:t>
            </a:r>
            <a:r>
              <a:rPr lang="en-US" sz="1600" dirty="0"/>
              <a:t> Kafka d</a:t>
            </a:r>
            <a:r>
              <a:rPr lang="vi-VN" sz="1600" dirty="0"/>
              <a:t>ư</a:t>
            </a:r>
            <a:r>
              <a:rPr lang="en-US" sz="1600" dirty="0" err="1"/>
              <a:t>ới</a:t>
            </a:r>
            <a:r>
              <a:rPr lang="en-US" sz="1600" dirty="0"/>
              <a:t> </a:t>
            </a:r>
            <a:r>
              <a:rPr lang="en-US" sz="1600" dirty="0" err="1"/>
              <a:t>dạng</a:t>
            </a:r>
            <a:r>
              <a:rPr lang="en-US" sz="1600" dirty="0"/>
              <a:t> JSON</a:t>
            </a:r>
          </a:p>
        </p:txBody>
      </p:sp>
      <p:pic>
        <p:nvPicPr>
          <p:cNvPr id="5" name="Picture 4">
            <a:extLst>
              <a:ext uri="{FF2B5EF4-FFF2-40B4-BE49-F238E27FC236}">
                <a16:creationId xmlns:a16="http://schemas.microsoft.com/office/drawing/2014/main" id="{EBFDDF11-AADF-4A84-A423-3ED9BF93723E}"/>
              </a:ext>
            </a:extLst>
          </p:cNvPr>
          <p:cNvPicPr>
            <a:picLocks noChangeAspect="1"/>
          </p:cNvPicPr>
          <p:nvPr/>
        </p:nvPicPr>
        <p:blipFill>
          <a:blip r:embed="rId4"/>
          <a:stretch>
            <a:fillRect/>
          </a:stretch>
        </p:blipFill>
        <p:spPr>
          <a:xfrm>
            <a:off x="639319" y="1030875"/>
            <a:ext cx="4208346" cy="668244"/>
          </a:xfrm>
          <a:prstGeom prst="rect">
            <a:avLst/>
          </a:prstGeom>
        </p:spPr>
      </p:pic>
    </p:spTree>
    <p:extLst>
      <p:ext uri="{BB962C8B-B14F-4D97-AF65-F5344CB8AC3E}">
        <p14:creationId xmlns:p14="http://schemas.microsoft.com/office/powerpoint/2010/main" val="3837241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53788" y="445262"/>
            <a:ext cx="8101853" cy="1084218"/>
          </a:xfrm>
          <a:prstGeom prst="rect">
            <a:avLst/>
          </a:prstGeom>
        </p:spPr>
        <p:txBody>
          <a:bodyPr spcFirstLastPara="1" wrap="square" lIns="91425" tIns="91425" rIns="91425" bIns="91425" anchor="t" anchorCtr="0">
            <a:noAutofit/>
          </a:bodyPr>
          <a:lstStyle/>
          <a:p>
            <a:pPr marL="285750" indent="-285750" algn="just">
              <a:buFont typeface="Arial" panose="020B0604020202020204" pitchFamily="34" charset="0"/>
              <a:buChar char="•"/>
            </a:pPr>
            <a:r>
              <a:rPr lang="en-US" sz="1400" dirty="0" err="1">
                <a:latin typeface="+mn-lt"/>
              </a:rPr>
              <a:t>Chuyển</a:t>
            </a:r>
            <a:r>
              <a:rPr lang="en-US" sz="1400" dirty="0">
                <a:latin typeface="+mn-lt"/>
              </a:rPr>
              <a:t> </a:t>
            </a:r>
            <a:r>
              <a:rPr lang="en-US" sz="1400" dirty="0" err="1">
                <a:latin typeface="+mn-lt"/>
              </a:rPr>
              <a:t>đổi</a:t>
            </a:r>
            <a:r>
              <a:rPr lang="en-US" sz="1400" dirty="0">
                <a:latin typeface="+mn-lt"/>
              </a:rPr>
              <a:t> </a:t>
            </a:r>
            <a:r>
              <a:rPr lang="en-US" sz="1400" dirty="0" err="1">
                <a:latin typeface="+mn-lt"/>
              </a:rPr>
              <a:t>định</a:t>
            </a:r>
            <a:r>
              <a:rPr lang="en-US" sz="1400" dirty="0">
                <a:latin typeface="+mn-lt"/>
              </a:rPr>
              <a:t> dang file JSON sang </a:t>
            </a:r>
            <a:r>
              <a:rPr lang="en-US" sz="1400" dirty="0" err="1">
                <a:latin typeface="+mn-lt"/>
              </a:rPr>
              <a:t>định</a:t>
            </a:r>
            <a:r>
              <a:rPr lang="en-US" sz="1400" dirty="0">
                <a:latin typeface="+mn-lt"/>
              </a:rPr>
              <a:t> </a:t>
            </a:r>
            <a:r>
              <a:rPr lang="en-US" sz="1400" dirty="0" err="1">
                <a:latin typeface="+mn-lt"/>
              </a:rPr>
              <a:t>dạng</a:t>
            </a:r>
            <a:r>
              <a:rPr lang="en-US" sz="1400" dirty="0">
                <a:latin typeface="+mn-lt"/>
              </a:rPr>
              <a:t> </a:t>
            </a:r>
            <a:r>
              <a:rPr lang="en-US" sz="1400" dirty="0" err="1">
                <a:latin typeface="+mn-lt"/>
              </a:rPr>
              <a:t>tệp</a:t>
            </a:r>
            <a:r>
              <a:rPr lang="en-US" sz="1400" dirty="0">
                <a:latin typeface="+mn-lt"/>
              </a:rPr>
              <a:t> TXT </a:t>
            </a:r>
            <a:r>
              <a:rPr lang="en-US" sz="1400" dirty="0" err="1">
                <a:latin typeface="+mn-lt"/>
              </a:rPr>
              <a:t>để</a:t>
            </a:r>
            <a:r>
              <a:rPr lang="en-US" sz="1400" dirty="0">
                <a:latin typeface="+mn-lt"/>
              </a:rPr>
              <a:t> </a:t>
            </a:r>
            <a:r>
              <a:rPr lang="en-US" sz="1400" dirty="0" err="1">
                <a:latin typeface="+mn-lt"/>
              </a:rPr>
              <a:t>thuận</a:t>
            </a:r>
            <a:r>
              <a:rPr lang="en-US" sz="1400" dirty="0">
                <a:latin typeface="+mn-lt"/>
              </a:rPr>
              <a:t> </a:t>
            </a:r>
            <a:r>
              <a:rPr lang="en-US" sz="1400" dirty="0" err="1">
                <a:latin typeface="+mn-lt"/>
              </a:rPr>
              <a:t>tiện</a:t>
            </a:r>
            <a:r>
              <a:rPr lang="en-US" sz="1400" dirty="0">
                <a:latin typeface="+mn-lt"/>
              </a:rPr>
              <a:t> </a:t>
            </a:r>
            <a:r>
              <a:rPr lang="en-US" sz="1400" dirty="0" err="1">
                <a:latin typeface="+mn-lt"/>
              </a:rPr>
              <a:t>cho</a:t>
            </a:r>
            <a:r>
              <a:rPr lang="en-US" sz="1400" dirty="0">
                <a:latin typeface="+mn-lt"/>
              </a:rPr>
              <a:t> </a:t>
            </a:r>
            <a:r>
              <a:rPr lang="en-US" sz="1400" dirty="0" err="1">
                <a:latin typeface="+mn-lt"/>
              </a:rPr>
              <a:t>việc</a:t>
            </a:r>
            <a:r>
              <a:rPr lang="en-US" sz="1400" dirty="0">
                <a:latin typeface="+mn-lt"/>
              </a:rPr>
              <a:t> training </a:t>
            </a:r>
            <a:r>
              <a:rPr lang="en-US" sz="1400" dirty="0" err="1">
                <a:latin typeface="+mn-lt"/>
              </a:rPr>
              <a:t>mô</a:t>
            </a:r>
            <a:r>
              <a:rPr lang="en-US" sz="1400" dirty="0">
                <a:latin typeface="+mn-lt"/>
              </a:rPr>
              <a:t> </a:t>
            </a:r>
            <a:r>
              <a:rPr lang="en-US" sz="1400" dirty="0" err="1">
                <a:latin typeface="+mn-lt"/>
              </a:rPr>
              <a:t>hình</a:t>
            </a:r>
            <a:endParaRPr lang="vi-VN" sz="1400" dirty="0">
              <a:latin typeface="+mn-lt"/>
            </a:endParaRPr>
          </a:p>
        </p:txBody>
      </p:sp>
      <p:sp>
        <p:nvSpPr>
          <p:cNvPr id="578" name="Google Shape;578;p19"/>
          <p:cNvSpPr txBox="1">
            <a:spLocks noGrp="1"/>
          </p:cNvSpPr>
          <p:nvPr>
            <p:ph type="title"/>
          </p:nvPr>
        </p:nvSpPr>
        <p:spPr>
          <a:xfrm>
            <a:off x="161250" y="50869"/>
            <a:ext cx="5484787" cy="5011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latin typeface="Bahnschrift" panose="020B0502040204020203" pitchFamily="34" charset="0"/>
              </a:rPr>
              <a:t>EDA</a:t>
            </a:r>
            <a:endParaRPr sz="28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15</a:t>
            </a:fld>
            <a:endParaRPr/>
          </a:p>
        </p:txBody>
      </p:sp>
      <p:pic>
        <p:nvPicPr>
          <p:cNvPr id="3" name="Picture 2">
            <a:extLst>
              <a:ext uri="{FF2B5EF4-FFF2-40B4-BE49-F238E27FC236}">
                <a16:creationId xmlns:a16="http://schemas.microsoft.com/office/drawing/2014/main" id="{B5DDD611-4B35-4345-BEA2-FA9775C509B2}"/>
              </a:ext>
            </a:extLst>
          </p:cNvPr>
          <p:cNvPicPr>
            <a:picLocks noChangeAspect="1"/>
          </p:cNvPicPr>
          <p:nvPr/>
        </p:nvPicPr>
        <p:blipFill>
          <a:blip r:embed="rId3"/>
          <a:stretch>
            <a:fillRect/>
          </a:stretch>
        </p:blipFill>
        <p:spPr>
          <a:xfrm>
            <a:off x="90619" y="889305"/>
            <a:ext cx="3701452" cy="1084219"/>
          </a:xfrm>
          <a:prstGeom prst="rect">
            <a:avLst/>
          </a:prstGeom>
        </p:spPr>
      </p:pic>
      <p:pic>
        <p:nvPicPr>
          <p:cNvPr id="7" name="Picture 6">
            <a:extLst>
              <a:ext uri="{FF2B5EF4-FFF2-40B4-BE49-F238E27FC236}">
                <a16:creationId xmlns:a16="http://schemas.microsoft.com/office/drawing/2014/main" id="{41B71258-CF9B-4D48-B50E-AA1F18F22B1E}"/>
              </a:ext>
            </a:extLst>
          </p:cNvPr>
          <p:cNvPicPr>
            <a:picLocks noChangeAspect="1"/>
          </p:cNvPicPr>
          <p:nvPr/>
        </p:nvPicPr>
        <p:blipFill>
          <a:blip r:embed="rId4"/>
          <a:stretch>
            <a:fillRect/>
          </a:stretch>
        </p:blipFill>
        <p:spPr>
          <a:xfrm>
            <a:off x="2824744" y="2086328"/>
            <a:ext cx="6247080" cy="3006303"/>
          </a:xfrm>
          <a:prstGeom prst="rect">
            <a:avLst/>
          </a:prstGeom>
        </p:spPr>
      </p:pic>
      <p:sp>
        <p:nvSpPr>
          <p:cNvPr id="4" name="TextBox 3">
            <a:extLst>
              <a:ext uri="{FF2B5EF4-FFF2-40B4-BE49-F238E27FC236}">
                <a16:creationId xmlns:a16="http://schemas.microsoft.com/office/drawing/2014/main" id="{B3114C57-B5E4-499F-A535-7585E54BBB9D}"/>
              </a:ext>
            </a:extLst>
          </p:cNvPr>
          <p:cNvSpPr txBox="1"/>
          <p:nvPr/>
        </p:nvSpPr>
        <p:spPr>
          <a:xfrm>
            <a:off x="72176" y="2310844"/>
            <a:ext cx="2752568" cy="523220"/>
          </a:xfrm>
          <a:prstGeom prst="rect">
            <a:avLst/>
          </a:prstGeom>
          <a:noFill/>
        </p:spPr>
        <p:txBody>
          <a:bodyPr wrap="square" rtlCol="0">
            <a:spAutoFit/>
          </a:bodyPr>
          <a:lstStyle/>
          <a:p>
            <a:r>
              <a:rPr lang="en-US" dirty="0"/>
              <a:t>- Ta </a:t>
            </a:r>
            <a:r>
              <a:rPr lang="en-US" dirty="0" err="1"/>
              <a:t>thu</a:t>
            </a:r>
            <a:r>
              <a:rPr lang="en-US" dirty="0"/>
              <a:t> đ</a:t>
            </a:r>
            <a:r>
              <a:rPr lang="vi-VN" dirty="0"/>
              <a:t>ư</a:t>
            </a:r>
            <a:r>
              <a:rPr lang="en-US" dirty="0" err="1"/>
              <a:t>ợc</a:t>
            </a:r>
            <a:r>
              <a:rPr lang="en-US" dirty="0"/>
              <a:t> file txt </a:t>
            </a:r>
            <a:r>
              <a:rPr lang="en-US" dirty="0" err="1"/>
              <a:t>có</a:t>
            </a:r>
            <a:r>
              <a:rPr lang="en-US" dirty="0"/>
              <a:t> </a:t>
            </a:r>
            <a:r>
              <a:rPr lang="en-US" dirty="0" err="1"/>
              <a:t>nội</a:t>
            </a:r>
            <a:r>
              <a:rPr lang="en-US" dirty="0"/>
              <a:t> dung </a:t>
            </a:r>
            <a:r>
              <a:rPr lang="en-US" dirty="0" err="1"/>
              <a:t>nh</a:t>
            </a:r>
            <a:r>
              <a:rPr lang="vi-VN" dirty="0"/>
              <a:t>ư</a:t>
            </a:r>
            <a:r>
              <a:rPr lang="en-US" dirty="0"/>
              <a:t> </a:t>
            </a:r>
            <a:r>
              <a:rPr lang="en-US" dirty="0" err="1"/>
              <a:t>trong</a:t>
            </a:r>
            <a:r>
              <a:rPr lang="en-US" dirty="0"/>
              <a:t> </a:t>
            </a:r>
            <a:r>
              <a:rPr lang="en-US" dirty="0" err="1"/>
              <a:t>ảnh</a:t>
            </a:r>
            <a:r>
              <a:rPr lang="en-US" dirty="0"/>
              <a:t>:</a:t>
            </a:r>
          </a:p>
        </p:txBody>
      </p:sp>
    </p:spTree>
    <p:extLst>
      <p:ext uri="{BB962C8B-B14F-4D97-AF65-F5344CB8AC3E}">
        <p14:creationId xmlns:p14="http://schemas.microsoft.com/office/powerpoint/2010/main" val="1540931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43271-A220-4629-BE2D-4064F0803FD2}"/>
              </a:ext>
            </a:extLst>
          </p:cNvPr>
          <p:cNvSpPr>
            <a:spLocks noGrp="1"/>
          </p:cNvSpPr>
          <p:nvPr>
            <p:ph type="title"/>
          </p:nvPr>
        </p:nvSpPr>
        <p:spPr>
          <a:xfrm>
            <a:off x="364969" y="164083"/>
            <a:ext cx="6083181" cy="369332"/>
          </a:xfrm>
        </p:spPr>
        <p:txBody>
          <a:bodyPr/>
          <a:lstStyle/>
          <a:p>
            <a:r>
              <a:rPr lang="en-US" dirty="0" err="1"/>
              <a:t>Xây</a:t>
            </a:r>
            <a:r>
              <a:rPr lang="en-US" dirty="0"/>
              <a:t> </a:t>
            </a:r>
            <a:r>
              <a:rPr lang="en-US" dirty="0" err="1"/>
              <a:t>dựng</a:t>
            </a:r>
            <a:r>
              <a:rPr lang="en-US" dirty="0"/>
              <a:t> </a:t>
            </a:r>
            <a:r>
              <a:rPr lang="en-US" dirty="0" err="1"/>
              <a:t>mô</a:t>
            </a:r>
            <a:r>
              <a:rPr lang="en-US" dirty="0"/>
              <a:t> </a:t>
            </a:r>
            <a:r>
              <a:rPr lang="en-US" dirty="0" err="1"/>
              <a:t>hình</a:t>
            </a:r>
            <a:r>
              <a:rPr lang="en-US" dirty="0"/>
              <a:t> </a:t>
            </a:r>
            <a:r>
              <a:rPr lang="en-US" dirty="0" err="1"/>
              <a:t>LTSM</a:t>
            </a:r>
            <a:endParaRPr lang="en-US" dirty="0"/>
          </a:p>
        </p:txBody>
      </p:sp>
      <p:sp>
        <p:nvSpPr>
          <p:cNvPr id="5" name="Slide Number Placeholder 4">
            <a:extLst>
              <a:ext uri="{FF2B5EF4-FFF2-40B4-BE49-F238E27FC236}">
                <a16:creationId xmlns:a16="http://schemas.microsoft.com/office/drawing/2014/main" id="{6AFFB11A-75E4-4EE0-944A-B5328A4EF61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16</a:t>
            </a:fld>
            <a:endParaRPr lang="en"/>
          </a:p>
        </p:txBody>
      </p:sp>
      <p:pic>
        <p:nvPicPr>
          <p:cNvPr id="6" name="Picture 5">
            <a:extLst>
              <a:ext uri="{FF2B5EF4-FFF2-40B4-BE49-F238E27FC236}">
                <a16:creationId xmlns:a16="http://schemas.microsoft.com/office/drawing/2014/main" id="{A639E71E-66D1-4C1B-837C-1D747C90664D}"/>
              </a:ext>
            </a:extLst>
          </p:cNvPr>
          <p:cNvPicPr>
            <a:picLocks noChangeAspect="1"/>
          </p:cNvPicPr>
          <p:nvPr/>
        </p:nvPicPr>
        <p:blipFill>
          <a:blip r:embed="rId2"/>
          <a:stretch>
            <a:fillRect/>
          </a:stretch>
        </p:blipFill>
        <p:spPr>
          <a:xfrm>
            <a:off x="0" y="481075"/>
            <a:ext cx="5982535" cy="1552792"/>
          </a:xfrm>
          <a:prstGeom prst="rect">
            <a:avLst/>
          </a:prstGeom>
        </p:spPr>
      </p:pic>
      <p:sp>
        <p:nvSpPr>
          <p:cNvPr id="7" name="Rectangle 1">
            <a:extLst>
              <a:ext uri="{FF2B5EF4-FFF2-40B4-BE49-F238E27FC236}">
                <a16:creationId xmlns:a16="http://schemas.microsoft.com/office/drawing/2014/main" id="{8D26EF35-E098-46C1-AEB6-1B431909FB2E}"/>
              </a:ext>
            </a:extLst>
          </p:cNvPr>
          <p:cNvSpPr>
            <a:spLocks noChangeArrowheads="1"/>
          </p:cNvSpPr>
          <p:nvPr/>
        </p:nvSpPr>
        <p:spPr bwMode="auto">
          <a:xfrm>
            <a:off x="-1" y="2098900"/>
            <a:ext cx="7557247"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n-lt"/>
                <a:cs typeface="Sabon Next LT" panose="020B0502040204020203" pitchFamily="2" charset="0"/>
              </a:rPr>
              <a:t>LSTM Layer 1</a:t>
            </a:r>
            <a:r>
              <a:rPr kumimoji="0" lang="en-US" altLang="en-US" b="0" i="0" u="none" strike="noStrike" cap="none" normalizeH="0" baseline="0" dirty="0">
                <a:ln>
                  <a:noFill/>
                </a:ln>
                <a:solidFill>
                  <a:schemeClr val="tx1"/>
                </a:solidFill>
                <a:effectLst/>
                <a:latin typeface="+mn-lt"/>
                <a:cs typeface="Sabon Next LT" panose="020B0502040204020203" pitchFamily="2" charset="0"/>
              </a:rPr>
              <a:t>: 256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đơn</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vị</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nhận</a:t>
            </a:r>
            <a:r>
              <a:rPr kumimoji="0" lang="en-US" altLang="en-US" b="0" i="0" u="none" strike="noStrike" cap="none" normalizeH="0" baseline="0" dirty="0">
                <a:ln>
                  <a:noFill/>
                </a:ln>
                <a:solidFill>
                  <a:schemeClr val="tx1"/>
                </a:solidFill>
                <a:effectLst/>
                <a:latin typeface="+mn-lt"/>
                <a:cs typeface="Sabon Next LT" panose="020B0502040204020203" pitchFamily="2" charset="0"/>
              </a:rPr>
              <a:t> input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có</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kích</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thước</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X.shape</a:t>
            </a:r>
            <a:r>
              <a:rPr kumimoji="0" lang="en-US" altLang="en-US" b="0" i="0" u="none" strike="noStrike" cap="none" normalizeH="0" baseline="0" dirty="0">
                <a:ln>
                  <a:noFill/>
                </a:ln>
                <a:solidFill>
                  <a:schemeClr val="tx1"/>
                </a:solidFill>
                <a:effectLst/>
                <a:latin typeface="+mn-lt"/>
                <a:cs typeface="Sabon Next LT" panose="020B0502040204020203" pitchFamily="2" charset="0"/>
              </a:rPr>
              <a:t>[1],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X.shape</a:t>
            </a:r>
            <a:r>
              <a:rPr kumimoji="0" lang="en-US" altLang="en-US" b="0" i="0" u="none" strike="noStrike" cap="none" normalizeH="0" baseline="0" dirty="0">
                <a:ln>
                  <a:noFill/>
                </a:ln>
                <a:solidFill>
                  <a:schemeClr val="tx1"/>
                </a:solidFill>
                <a:effectLst/>
                <a:latin typeface="+mn-lt"/>
                <a:cs typeface="Sabon Next LT" panose="020B0502040204020203" pitchFamily="2" charset="0"/>
              </a:rPr>
              <a:t>[2]),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trả</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về</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chuỗi</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đầu</a:t>
            </a:r>
            <a:r>
              <a:rPr kumimoji="0" lang="en-US" altLang="en-US" b="0" i="0" u="none" strike="noStrike" cap="none" normalizeH="0" baseline="0" dirty="0">
                <a:ln>
                  <a:noFill/>
                </a:ln>
                <a:solidFill>
                  <a:schemeClr val="tx1"/>
                </a:solidFill>
                <a:effectLst/>
                <a:latin typeface="+mn-lt"/>
                <a:cs typeface="Sabon Next LT" panose="020B0502040204020203" pitchFamily="2" charset="0"/>
              </a:rPr>
              <a:t> ra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return_sequences</a:t>
            </a:r>
            <a:r>
              <a:rPr kumimoji="0" lang="en-US" altLang="en-US" b="0" i="0" u="none" strike="noStrike" cap="none" normalizeH="0" baseline="0" dirty="0">
                <a:ln>
                  <a:noFill/>
                </a:ln>
                <a:solidFill>
                  <a:schemeClr val="tx1"/>
                </a:solidFill>
                <a:effectLst/>
                <a:latin typeface="+mn-lt"/>
                <a:cs typeface="Sabon Next LT" panose="020B0502040204020203" pitchFamily="2" charset="0"/>
              </a:rPr>
              <a:t>=True).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n-lt"/>
                <a:cs typeface="Sabon Next LT" panose="020B0502040204020203" pitchFamily="2" charset="0"/>
              </a:rPr>
              <a:t>Dropout Layer 1</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Giảm</a:t>
            </a:r>
            <a:r>
              <a:rPr kumimoji="0" lang="en-US" altLang="en-US" b="0" i="0" u="none" strike="noStrike" cap="none" normalizeH="0" baseline="0" dirty="0">
                <a:ln>
                  <a:noFill/>
                </a:ln>
                <a:solidFill>
                  <a:schemeClr val="tx1"/>
                </a:solidFill>
                <a:effectLst/>
                <a:latin typeface="+mn-lt"/>
                <a:cs typeface="Sabon Next LT" panose="020B0502040204020203" pitchFamily="2" charset="0"/>
              </a:rPr>
              <a:t> 20%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số</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lượng</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nơ-ron</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để</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chống</a:t>
            </a:r>
            <a:r>
              <a:rPr kumimoji="0" lang="en-US" altLang="en-US" b="0" i="0" u="none" strike="noStrike" cap="none" normalizeH="0" baseline="0" dirty="0">
                <a:ln>
                  <a:noFill/>
                </a:ln>
                <a:solidFill>
                  <a:schemeClr val="tx1"/>
                </a:solidFill>
                <a:effectLst/>
                <a:latin typeface="+mn-lt"/>
                <a:cs typeface="Sabon Next LT" panose="020B0502040204020203" pitchFamily="2" charset="0"/>
              </a:rPr>
              <a:t> overfitting.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n-lt"/>
                <a:cs typeface="Sabon Next LT" panose="020B0502040204020203" pitchFamily="2" charset="0"/>
              </a:rPr>
              <a:t>LSTM Layer 2</a:t>
            </a:r>
            <a:r>
              <a:rPr kumimoji="0" lang="en-US" altLang="en-US" b="0" i="0" u="none" strike="noStrike" cap="none" normalizeH="0" baseline="0" dirty="0">
                <a:ln>
                  <a:noFill/>
                </a:ln>
                <a:solidFill>
                  <a:schemeClr val="tx1"/>
                </a:solidFill>
                <a:effectLst/>
                <a:latin typeface="+mn-lt"/>
                <a:cs typeface="Sabon Next LT" panose="020B0502040204020203" pitchFamily="2" charset="0"/>
              </a:rPr>
              <a:t>: 256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đơn</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vị</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chỉ</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trả</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về</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giá</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trị</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cuối</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cùng</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của</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chuỗi</a:t>
            </a:r>
            <a:r>
              <a:rPr kumimoji="0" lang="en-US" altLang="en-US" b="0" i="0" u="none" strike="noStrike" cap="none" normalizeH="0" baseline="0" dirty="0">
                <a:ln>
                  <a:noFill/>
                </a:ln>
                <a:solidFill>
                  <a:schemeClr val="tx1"/>
                </a:solidFill>
                <a:effectLst/>
                <a:latin typeface="+mn-lt"/>
                <a:cs typeface="Sabon Next LT" panose="020B0502040204020203" pitchFamily="2"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n-lt"/>
                <a:cs typeface="Sabon Next LT" panose="020B0502040204020203" pitchFamily="2" charset="0"/>
              </a:rPr>
              <a:t>Dropout Layer 2</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Giảm</a:t>
            </a:r>
            <a:r>
              <a:rPr kumimoji="0" lang="en-US" altLang="en-US" b="0" i="0" u="none" strike="noStrike" cap="none" normalizeH="0" baseline="0" dirty="0">
                <a:ln>
                  <a:noFill/>
                </a:ln>
                <a:solidFill>
                  <a:schemeClr val="tx1"/>
                </a:solidFill>
                <a:effectLst/>
                <a:latin typeface="+mn-lt"/>
                <a:cs typeface="Sabon Next LT" panose="020B0502040204020203" pitchFamily="2" charset="0"/>
              </a:rPr>
              <a:t> 20%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số</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lượng</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nơ-ron</a:t>
            </a:r>
            <a:r>
              <a:rPr kumimoji="0" lang="en-US" altLang="en-US" b="0" i="0" u="none" strike="noStrike" cap="none" normalizeH="0" baseline="0" dirty="0">
                <a:ln>
                  <a:noFill/>
                </a:ln>
                <a:solidFill>
                  <a:schemeClr val="tx1"/>
                </a:solidFill>
                <a:effectLst/>
                <a:latin typeface="+mn-lt"/>
                <a:cs typeface="Sabon Next LT" panose="020B0502040204020203" pitchFamily="2"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n-lt"/>
                <a:cs typeface="Sabon Next LT" panose="020B0502040204020203" pitchFamily="2" charset="0"/>
              </a:rPr>
              <a:t>Dense Layer</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Kích</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thước</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đầu</a:t>
            </a:r>
            <a:r>
              <a:rPr kumimoji="0" lang="en-US" altLang="en-US" b="0" i="0" u="none" strike="noStrike" cap="none" normalizeH="0" baseline="0" dirty="0">
                <a:ln>
                  <a:noFill/>
                </a:ln>
                <a:solidFill>
                  <a:schemeClr val="tx1"/>
                </a:solidFill>
                <a:effectLst/>
                <a:latin typeface="+mn-lt"/>
                <a:cs typeface="Sabon Next LT" panose="020B0502040204020203" pitchFamily="2" charset="0"/>
              </a:rPr>
              <a:t> ra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là</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y.shape</a:t>
            </a:r>
            <a:r>
              <a:rPr kumimoji="0" lang="en-US" altLang="en-US" b="0" i="0" u="none" strike="noStrike" cap="none" normalizeH="0" baseline="0" dirty="0">
                <a:ln>
                  <a:noFill/>
                </a:ln>
                <a:solidFill>
                  <a:schemeClr val="tx1"/>
                </a:solidFill>
                <a:effectLst/>
                <a:latin typeface="+mn-lt"/>
                <a:cs typeface="Sabon Next LT" panose="020B0502040204020203" pitchFamily="2" charset="0"/>
              </a:rPr>
              <a:t>[1]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với</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hàm</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kích</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hoạt</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1" i="0" u="none" strike="noStrike" cap="none" normalizeH="0" baseline="0" dirty="0" err="1">
                <a:ln>
                  <a:noFill/>
                </a:ln>
                <a:solidFill>
                  <a:schemeClr val="tx1"/>
                </a:solidFill>
                <a:effectLst/>
                <a:latin typeface="+mn-lt"/>
                <a:cs typeface="Sabon Next LT" panose="020B0502040204020203" pitchFamily="2" charset="0"/>
              </a:rPr>
              <a:t>softmax</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để</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tính</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xác</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suất</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cho</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các</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r>
              <a:rPr kumimoji="0" lang="en-US" altLang="en-US" b="0" i="0" u="none" strike="noStrike" cap="none" normalizeH="0" baseline="0" dirty="0" err="1">
                <a:ln>
                  <a:noFill/>
                </a:ln>
                <a:solidFill>
                  <a:schemeClr val="tx1"/>
                </a:solidFill>
                <a:effectLst/>
                <a:latin typeface="+mn-lt"/>
                <a:cs typeface="Sabon Next LT" panose="020B0502040204020203" pitchFamily="2" charset="0"/>
              </a:rPr>
              <a:t>lớp</a:t>
            </a:r>
            <a:r>
              <a:rPr kumimoji="0" lang="en-US" altLang="en-US" b="0" i="0" u="none" strike="noStrike" cap="none" normalizeH="0" baseline="0" dirty="0">
                <a:ln>
                  <a:noFill/>
                </a:ln>
                <a:solidFill>
                  <a:schemeClr val="tx1"/>
                </a:solidFill>
                <a:effectLst/>
                <a:latin typeface="+mn-lt"/>
                <a:cs typeface="Sabon Next LT" panose="020B0502040204020203" pitchFamily="2" charset="0"/>
              </a:rPr>
              <a:t>. </a:t>
            </a:r>
          </a:p>
          <a:p>
            <a:pPr lvl="0" eaLnBrk="0" fontAlgn="base" hangingPunct="0">
              <a:spcBef>
                <a:spcPct val="0"/>
              </a:spcBef>
              <a:spcAft>
                <a:spcPct val="0"/>
              </a:spcAft>
              <a:buClrTx/>
            </a:pPr>
            <a:r>
              <a:rPr lang="vi-VN" altLang="en-US" dirty="0">
                <a:solidFill>
                  <a:schemeClr val="tx1"/>
                </a:solidFill>
                <a:latin typeface="+mn-lt"/>
                <a:cs typeface="Sabon Next LT" panose="020B0502040204020203" pitchFamily="2" charset="0"/>
              </a:rPr>
              <a:t>Mô hình được biên dịch (compiled) với:</a:t>
            </a:r>
          </a:p>
          <a:p>
            <a:pPr marL="285750" lvl="0" indent="-285750" eaLnBrk="0" fontAlgn="base" hangingPunct="0">
              <a:spcBef>
                <a:spcPct val="0"/>
              </a:spcBef>
              <a:spcAft>
                <a:spcPct val="0"/>
              </a:spcAft>
              <a:buClrTx/>
              <a:buFont typeface="Arial" panose="020B0604020202020204" pitchFamily="34" charset="0"/>
              <a:buChar char="•"/>
            </a:pPr>
            <a:r>
              <a:rPr lang="vi-VN" altLang="en-US" b="1" dirty="0">
                <a:solidFill>
                  <a:schemeClr val="tx1"/>
                </a:solidFill>
                <a:latin typeface="+mn-lt"/>
                <a:cs typeface="Sabon Next LT" panose="020B0502040204020203" pitchFamily="2" charset="0"/>
              </a:rPr>
              <a:t>Loss function: </a:t>
            </a:r>
            <a:r>
              <a:rPr lang="vi-VN" altLang="en-US" dirty="0">
                <a:solidFill>
                  <a:schemeClr val="tx1"/>
                </a:solidFill>
                <a:latin typeface="+mn-lt"/>
                <a:cs typeface="Sabon Next LT" panose="020B0502040204020203" pitchFamily="2" charset="0"/>
              </a:rPr>
              <a:t>categorical_crossentropy (phù hợp cho bài toán phân loại nhiều lớp).</a:t>
            </a:r>
          </a:p>
          <a:p>
            <a:pPr marL="285750" lvl="0" indent="-285750" eaLnBrk="0" fontAlgn="base" hangingPunct="0">
              <a:spcBef>
                <a:spcPct val="0"/>
              </a:spcBef>
              <a:spcAft>
                <a:spcPct val="0"/>
              </a:spcAft>
              <a:buClrTx/>
              <a:buFont typeface="Arial" panose="020B0604020202020204" pitchFamily="34" charset="0"/>
              <a:buChar char="•"/>
            </a:pPr>
            <a:r>
              <a:rPr lang="vi-VN" altLang="en-US" b="1" dirty="0">
                <a:solidFill>
                  <a:schemeClr val="tx1"/>
                </a:solidFill>
                <a:latin typeface="+mn-lt"/>
                <a:cs typeface="Sabon Next LT" panose="020B0502040204020203" pitchFamily="2" charset="0"/>
              </a:rPr>
              <a:t>Optimizer: </a:t>
            </a:r>
            <a:r>
              <a:rPr lang="vi-VN" altLang="en-US" dirty="0">
                <a:solidFill>
                  <a:schemeClr val="tx1"/>
                </a:solidFill>
                <a:latin typeface="+mn-lt"/>
                <a:cs typeface="Sabon Next LT" panose="020B0502040204020203" pitchFamily="2" charset="0"/>
              </a:rPr>
              <a:t>adam (tối ưu hóa hiệu quả và nhanh).</a:t>
            </a:r>
          </a:p>
        </p:txBody>
      </p:sp>
    </p:spTree>
    <p:extLst>
      <p:ext uri="{BB962C8B-B14F-4D97-AF65-F5344CB8AC3E}">
        <p14:creationId xmlns:p14="http://schemas.microsoft.com/office/powerpoint/2010/main" val="4125621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7"/>
          <p:cNvSpPr txBox="1">
            <a:spLocks noGrp="1"/>
          </p:cNvSpPr>
          <p:nvPr>
            <p:ph type="title"/>
          </p:nvPr>
        </p:nvSpPr>
        <p:spPr>
          <a:xfrm>
            <a:off x="639319" y="83831"/>
            <a:ext cx="6140400" cy="53473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latin typeface="+mj-lt"/>
              </a:rPr>
              <a:t>THỰC NGHIỆM VÀ ĐÁNH GIÁ</a:t>
            </a:r>
            <a:endParaRPr sz="2400" dirty="0">
              <a:latin typeface="+mj-lt"/>
            </a:endParaRPr>
          </a:p>
        </p:txBody>
      </p:sp>
      <p:sp>
        <p:nvSpPr>
          <p:cNvPr id="561" name="Google Shape;561;p1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17</a:t>
            </a:fld>
            <a:endParaRPr/>
          </a:p>
        </p:txBody>
      </p:sp>
      <p:pic>
        <p:nvPicPr>
          <p:cNvPr id="2" name="Picture 1">
            <a:extLst>
              <a:ext uri="{FF2B5EF4-FFF2-40B4-BE49-F238E27FC236}">
                <a16:creationId xmlns:a16="http://schemas.microsoft.com/office/drawing/2014/main" id="{4169B942-90F5-4F63-863B-26323C82E95B}"/>
              </a:ext>
            </a:extLst>
          </p:cNvPr>
          <p:cNvPicPr>
            <a:picLocks noChangeAspect="1"/>
          </p:cNvPicPr>
          <p:nvPr/>
        </p:nvPicPr>
        <p:blipFill>
          <a:blip r:embed="rId3"/>
          <a:stretch>
            <a:fillRect/>
          </a:stretch>
        </p:blipFill>
        <p:spPr>
          <a:xfrm>
            <a:off x="639319" y="501185"/>
            <a:ext cx="6878010" cy="933580"/>
          </a:xfrm>
          <a:prstGeom prst="rect">
            <a:avLst/>
          </a:prstGeom>
        </p:spPr>
      </p:pic>
      <p:sp>
        <p:nvSpPr>
          <p:cNvPr id="3" name="TextBox 2">
            <a:extLst>
              <a:ext uri="{FF2B5EF4-FFF2-40B4-BE49-F238E27FC236}">
                <a16:creationId xmlns:a16="http://schemas.microsoft.com/office/drawing/2014/main" id="{DD2B5B19-854C-4A44-8622-AC24D78AA8C9}"/>
              </a:ext>
            </a:extLst>
          </p:cNvPr>
          <p:cNvSpPr txBox="1"/>
          <p:nvPr/>
        </p:nvSpPr>
        <p:spPr>
          <a:xfrm>
            <a:off x="639319" y="1434765"/>
            <a:ext cx="6140400" cy="954107"/>
          </a:xfrm>
          <a:prstGeom prst="rect">
            <a:avLst/>
          </a:prstGeom>
          <a:noFill/>
        </p:spPr>
        <p:txBody>
          <a:bodyPr wrap="square" rtlCol="0">
            <a:spAutoFit/>
          </a:bodyPr>
          <a:lstStyle/>
          <a:p>
            <a:pPr marL="285750" indent="-285750">
              <a:buFontTx/>
              <a:buChar char="-"/>
            </a:pPr>
            <a:r>
              <a:rPr lang="en-US" dirty="0" err="1"/>
              <a:t>Mô</a:t>
            </a:r>
            <a:r>
              <a:rPr lang="en-US" dirty="0"/>
              <a:t> </a:t>
            </a:r>
            <a:r>
              <a:rPr lang="en-US" dirty="0" err="1"/>
              <a:t>hình</a:t>
            </a:r>
            <a:r>
              <a:rPr lang="en-US" dirty="0"/>
              <a:t> đ</a:t>
            </a:r>
            <a:r>
              <a:rPr lang="vi-VN" dirty="0"/>
              <a:t>ư</a:t>
            </a:r>
            <a:r>
              <a:rPr lang="en-US" dirty="0" err="1"/>
              <a:t>ợc</a:t>
            </a:r>
            <a:r>
              <a:rPr lang="en-US" dirty="0"/>
              <a:t> </a:t>
            </a:r>
            <a:r>
              <a:rPr lang="en-US" dirty="0" err="1"/>
              <a:t>huấn</a:t>
            </a:r>
            <a:r>
              <a:rPr lang="en-US" dirty="0"/>
              <a:t> </a:t>
            </a:r>
            <a:r>
              <a:rPr lang="en-US" dirty="0" err="1"/>
              <a:t>luyện</a:t>
            </a:r>
            <a:r>
              <a:rPr lang="en-US" dirty="0"/>
              <a:t> </a:t>
            </a:r>
            <a:r>
              <a:rPr lang="en-US" dirty="0" err="1"/>
              <a:t>trong</a:t>
            </a:r>
            <a:r>
              <a:rPr lang="en-US" dirty="0"/>
              <a:t> 80 epoch, batch size 64</a:t>
            </a:r>
          </a:p>
          <a:p>
            <a:pPr marL="285750" indent="-285750">
              <a:buFontTx/>
              <a:buChar char="-"/>
            </a:pPr>
            <a:r>
              <a:rPr lang="en-US" dirty="0"/>
              <a:t>S</a:t>
            </a:r>
            <a:r>
              <a:rPr lang="vi-VN" dirty="0"/>
              <a:t>ử dụng </a:t>
            </a:r>
            <a:r>
              <a:rPr lang="vi-VN" b="1" dirty="0"/>
              <a:t>ModelCheckpoint</a:t>
            </a:r>
            <a:r>
              <a:rPr lang="vi-VN" dirty="0"/>
              <a:t> để lưu trọng số tốt nhất (khi loss giảm)</a:t>
            </a:r>
            <a:endParaRPr lang="en-US" dirty="0"/>
          </a:p>
          <a:p>
            <a:pPr marL="285750" indent="-285750">
              <a:buFontTx/>
              <a:buChar char="-"/>
            </a:pPr>
            <a:r>
              <a:rPr lang="vi-VN" dirty="0"/>
              <a:t>Trọng số được lưu vào file theo định dạng: </a:t>
            </a:r>
            <a:r>
              <a:rPr lang="vi-VN" i="1" dirty="0"/>
              <a:t>weights-improvement-{epoch:02d}-{loss:.4f}.keras.</a:t>
            </a:r>
            <a:endParaRPr lang="en-US" i="1" dirty="0"/>
          </a:p>
        </p:txBody>
      </p:sp>
    </p:spTree>
    <p:extLst>
      <p:ext uri="{BB962C8B-B14F-4D97-AF65-F5344CB8AC3E}">
        <p14:creationId xmlns:p14="http://schemas.microsoft.com/office/powerpoint/2010/main" val="1794224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D13A2-079A-4412-9814-6448C90FC7F2}"/>
              </a:ext>
            </a:extLst>
          </p:cNvPr>
          <p:cNvSpPr>
            <a:spLocks noGrp="1"/>
          </p:cNvSpPr>
          <p:nvPr>
            <p:ph type="title"/>
          </p:nvPr>
        </p:nvSpPr>
        <p:spPr>
          <a:xfrm>
            <a:off x="11045" y="27163"/>
            <a:ext cx="6140400" cy="504201"/>
          </a:xfrm>
        </p:spPr>
        <p:txBody>
          <a:bodyPr/>
          <a:lstStyle/>
          <a:p>
            <a:r>
              <a:rPr lang="en" sz="2400" dirty="0">
                <a:latin typeface="+mn-lt"/>
              </a:rPr>
              <a:t>THỰC NGHIỆM VÀ ĐÁNH GIÁ</a:t>
            </a:r>
            <a:endParaRPr lang="en-US" sz="2400" dirty="0">
              <a:latin typeface="+mn-lt"/>
            </a:endParaRPr>
          </a:p>
        </p:txBody>
      </p:sp>
      <p:sp>
        <p:nvSpPr>
          <p:cNvPr id="4" name="Slide Number Placeholder 3">
            <a:extLst>
              <a:ext uri="{FF2B5EF4-FFF2-40B4-BE49-F238E27FC236}">
                <a16:creationId xmlns:a16="http://schemas.microsoft.com/office/drawing/2014/main" id="{3F0C3F09-49E6-4101-AD4E-ACB4F4C06BC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pic>
        <p:nvPicPr>
          <p:cNvPr id="5" name="Picture 4">
            <a:extLst>
              <a:ext uri="{FF2B5EF4-FFF2-40B4-BE49-F238E27FC236}">
                <a16:creationId xmlns:a16="http://schemas.microsoft.com/office/drawing/2014/main" id="{CE830448-006E-445F-911E-7316D6B2E45A}"/>
              </a:ext>
            </a:extLst>
          </p:cNvPr>
          <p:cNvPicPr>
            <a:picLocks noChangeAspect="1"/>
          </p:cNvPicPr>
          <p:nvPr/>
        </p:nvPicPr>
        <p:blipFill>
          <a:blip r:embed="rId2"/>
          <a:stretch>
            <a:fillRect/>
          </a:stretch>
        </p:blipFill>
        <p:spPr>
          <a:xfrm>
            <a:off x="90619" y="2018720"/>
            <a:ext cx="4145205" cy="2641503"/>
          </a:xfrm>
          <a:prstGeom prst="rect">
            <a:avLst/>
          </a:prstGeom>
        </p:spPr>
      </p:pic>
      <p:sp>
        <p:nvSpPr>
          <p:cNvPr id="6" name="Rectangle 5">
            <a:extLst>
              <a:ext uri="{FF2B5EF4-FFF2-40B4-BE49-F238E27FC236}">
                <a16:creationId xmlns:a16="http://schemas.microsoft.com/office/drawing/2014/main" id="{73D75BD1-8A6E-4237-99B9-52C682C5EE1D}"/>
              </a:ext>
            </a:extLst>
          </p:cNvPr>
          <p:cNvSpPr/>
          <p:nvPr/>
        </p:nvSpPr>
        <p:spPr>
          <a:xfrm>
            <a:off x="0" y="531364"/>
            <a:ext cx="7214931" cy="954107"/>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Qua </a:t>
            </a:r>
            <a:r>
              <a:rPr lang="en-US" dirty="0" err="1">
                <a:latin typeface="Times New Roman" panose="02020603050405020304" pitchFamily="18" charset="0"/>
                <a:ea typeface="Times New Roman" panose="02020603050405020304" pitchFamily="18" charset="0"/>
              </a:rPr>
              <a:t>quá</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trình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huấn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luyện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hàm</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mất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mát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giảm</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đều</a:t>
            </a:r>
            <a:r>
              <a:rPr lang="en-US" dirty="0">
                <a:latin typeface="Times New Roman" panose="02020603050405020304" pitchFamily="18" charset="0"/>
                <a:ea typeface="Times New Roman" panose="02020603050405020304" pitchFamily="18" charset="0"/>
              </a:rPr>
              <a:t> qua </a:t>
            </a:r>
            <a:r>
              <a:rPr lang="en-US" dirty="0" err="1">
                <a:latin typeface="Times New Roman" panose="02020603050405020304" pitchFamily="18" charset="0"/>
                <a:ea typeface="Times New Roman" panose="02020603050405020304" pitchFamily="18" charset="0"/>
              </a:rPr>
              <a:t>các</a:t>
            </a:r>
            <a:r>
              <a:rPr lang="en-US" dirty="0">
                <a:latin typeface="Times New Roman" panose="02020603050405020304" pitchFamily="18" charset="0"/>
                <a:ea typeface="Times New Roman" panose="02020603050405020304" pitchFamily="18" charset="0"/>
              </a:rPr>
              <a:t> epoch </a:t>
            </a:r>
            <a:r>
              <a:rPr lang="en-US" dirty="0" err="1">
                <a:latin typeface="Times New Roman" panose="02020603050405020304" pitchFamily="18" charset="0"/>
                <a:ea typeface="Times New Roman" panose="02020603050405020304" pitchFamily="18" charset="0"/>
              </a:rPr>
              <a:t>và</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đạt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giá</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trị</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cuối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cùng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tại</a:t>
            </a:r>
            <a:r>
              <a:rPr lang="en-US" dirty="0">
                <a:latin typeface="Times New Roman" panose="02020603050405020304" pitchFamily="18" charset="0"/>
                <a:ea typeface="Times New Roman" panose="02020603050405020304" pitchFamily="18" charset="0"/>
              </a:rPr>
              <a:t> epoch=72 </a:t>
            </a:r>
            <a:r>
              <a:rPr lang="en-US" dirty="0" err="1">
                <a:latin typeface="Times New Roman" panose="02020603050405020304" pitchFamily="18" charset="0"/>
                <a:ea typeface="Times New Roman" panose="02020603050405020304" pitchFamily="18" charset="0"/>
              </a:rPr>
              <a:t>với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giá</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trị</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hàm</a:t>
            </a:r>
            <a:r>
              <a:rPr lang="en-US" dirty="0">
                <a:latin typeface="Times New Roman" panose="02020603050405020304" pitchFamily="18" charset="0"/>
                <a:ea typeface="Times New Roman" panose="02020603050405020304" pitchFamily="18" charset="0"/>
              </a:rPr>
              <a:t> loss </a:t>
            </a:r>
            <a:r>
              <a:rPr lang="en-US" dirty="0" err="1">
                <a:latin typeface="Times New Roman" panose="02020603050405020304" pitchFamily="18" charset="0"/>
                <a:ea typeface="Times New Roman" panose="02020603050405020304" pitchFamily="18" charset="0"/>
              </a:rPr>
              <a:t>là</a:t>
            </a:r>
            <a:r>
              <a:rPr lang="en-US"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0.0274</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thể</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hiện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mô</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hình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hội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tụ</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tốt</a:t>
            </a:r>
            <a:r>
              <a:rPr lang="en-US" dirty="0">
                <a:latin typeface="Times New Roman" panose="02020603050405020304" pitchFamily="18" charset="0"/>
                <a:ea typeface="Times New Roman" panose="02020603050405020304" pitchFamily="18" charset="0"/>
              </a:rPr>
              <a:t>.</a:t>
            </a:r>
          </a:p>
          <a:p>
            <a:pPr marL="285750" indent="-285750">
              <a:buFont typeface="Arial" panose="020B0604020202020204" pitchFamily="34" charset="0"/>
              <a:buChar char="•"/>
            </a:pPr>
            <a:r>
              <a:rPr lang="en-US" dirty="0">
                <a:latin typeface="Times New Roman" panose="02020603050405020304" pitchFamily="18" charset="0"/>
              </a:rPr>
              <a:t>Perplexity </a:t>
            </a:r>
            <a:r>
              <a:rPr lang="en-US" dirty="0" err="1">
                <a:latin typeface="Times New Roman" panose="02020603050405020304" pitchFamily="18" charset="0"/>
              </a:rPr>
              <a:t>đạt</a:t>
            </a:r>
            <a:r>
              <a:rPr lang="en-US" dirty="0">
                <a:latin typeface="Times New Roman" panose="02020603050405020304" pitchFamily="18" charset="0"/>
              </a:rPr>
              <a:t> </a:t>
            </a:r>
            <a:r>
              <a:rPr lang="en-US" dirty="0" err="1">
                <a:latin typeface="Times New Roman" panose="02020603050405020304" pitchFamily="18" charset="0"/>
              </a:rPr>
              <a:t>giá</a:t>
            </a:r>
            <a:r>
              <a:rPr lang="en-US" dirty="0">
                <a:latin typeface="Times New Roman" panose="02020603050405020304" pitchFamily="18" charset="0"/>
              </a:rPr>
              <a:t> </a:t>
            </a:r>
            <a:r>
              <a:rPr lang="en-US" dirty="0" err="1">
                <a:latin typeface="Times New Roman" panose="02020603050405020304" pitchFamily="18" charset="0"/>
              </a:rPr>
              <a:t>trị</a:t>
            </a:r>
            <a:r>
              <a:rPr lang="en-US" dirty="0">
                <a:latin typeface="Times New Roman" panose="02020603050405020304" pitchFamily="18" charset="0"/>
              </a:rPr>
              <a:t> </a:t>
            </a:r>
            <a:r>
              <a:rPr lang="en-US" dirty="0"/>
              <a:t>1.0278 </a:t>
            </a:r>
            <a:r>
              <a:rPr lang="en-US" dirty="0" err="1"/>
              <a:t>điều</a:t>
            </a:r>
            <a:r>
              <a:rPr lang="en-US" dirty="0"/>
              <a:t> </a:t>
            </a:r>
            <a:r>
              <a:rPr lang="en-US" dirty="0" err="1"/>
              <a:t>này</a:t>
            </a:r>
            <a:r>
              <a:rPr lang="en-US" dirty="0"/>
              <a:t> </a:t>
            </a:r>
            <a:r>
              <a:rPr lang="en-US" dirty="0" err="1"/>
              <a:t>cho</a:t>
            </a:r>
            <a:r>
              <a:rPr lang="en-US" dirty="0"/>
              <a:t> </a:t>
            </a:r>
            <a:r>
              <a:rPr lang="en-US" dirty="0" err="1"/>
              <a:t>thấy</a:t>
            </a:r>
            <a:r>
              <a:rPr lang="en-US" dirty="0"/>
              <a:t> </a:t>
            </a:r>
            <a:r>
              <a:rPr lang="en-US" dirty="0" err="1"/>
              <a:t>mô</a:t>
            </a:r>
            <a:r>
              <a:rPr lang="en-US" dirty="0"/>
              <a:t> </a:t>
            </a:r>
            <a:r>
              <a:rPr lang="en-US" dirty="0" err="1"/>
              <a:t>hình</a:t>
            </a:r>
            <a:r>
              <a:rPr lang="en-US" dirty="0"/>
              <a:t> </a:t>
            </a:r>
            <a:r>
              <a:rPr lang="en-US" dirty="0" err="1"/>
              <a:t>của</a:t>
            </a:r>
            <a:r>
              <a:rPr lang="en-US" dirty="0"/>
              <a:t> </a:t>
            </a:r>
            <a:r>
              <a:rPr lang="en-US" dirty="0" err="1"/>
              <a:t>bạn</a:t>
            </a:r>
            <a:r>
              <a:rPr lang="en-US" dirty="0"/>
              <a:t> </a:t>
            </a:r>
            <a:r>
              <a:rPr lang="en-US" dirty="0" err="1"/>
              <a:t>đang</a:t>
            </a:r>
            <a:r>
              <a:rPr lang="en-US" dirty="0"/>
              <a:t> </a:t>
            </a:r>
            <a:r>
              <a:rPr lang="en-US" dirty="0" err="1"/>
              <a:t>hoạt</a:t>
            </a:r>
            <a:r>
              <a:rPr lang="en-US" dirty="0"/>
              <a:t> </a:t>
            </a:r>
            <a:r>
              <a:rPr lang="en-US" dirty="0" err="1"/>
              <a:t>động</a:t>
            </a:r>
            <a:r>
              <a:rPr lang="en-US" dirty="0"/>
              <a:t> </a:t>
            </a:r>
            <a:r>
              <a:rPr lang="en-US" dirty="0" err="1"/>
              <a:t>khá</a:t>
            </a:r>
            <a:r>
              <a:rPr lang="en-US" dirty="0"/>
              <a:t> </a:t>
            </a:r>
            <a:r>
              <a:rPr lang="en-US" dirty="0" err="1"/>
              <a:t>tốt</a:t>
            </a:r>
            <a:r>
              <a:rPr lang="en-US" dirty="0"/>
              <a:t> </a:t>
            </a:r>
            <a:r>
              <a:rPr lang="en-US" dirty="0" err="1"/>
              <a:t>và</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dự</a:t>
            </a:r>
            <a:r>
              <a:rPr lang="en-US" dirty="0"/>
              <a:t> </a:t>
            </a:r>
            <a:r>
              <a:rPr lang="en-US" dirty="0" err="1"/>
              <a:t>đoán</a:t>
            </a:r>
            <a:r>
              <a:rPr lang="en-US" dirty="0"/>
              <a:t> </a:t>
            </a:r>
            <a:r>
              <a:rPr lang="en-US" dirty="0" err="1"/>
              <a:t>chính</a:t>
            </a:r>
            <a:r>
              <a:rPr lang="en-US" dirty="0"/>
              <a:t> </a:t>
            </a:r>
            <a:r>
              <a:rPr lang="en-US" dirty="0" err="1"/>
              <a:t>xác</a:t>
            </a:r>
            <a:r>
              <a:rPr lang="en-US" dirty="0"/>
              <a:t> </a:t>
            </a:r>
          </a:p>
        </p:txBody>
      </p:sp>
      <p:pic>
        <p:nvPicPr>
          <p:cNvPr id="8" name="Picture 7">
            <a:extLst>
              <a:ext uri="{FF2B5EF4-FFF2-40B4-BE49-F238E27FC236}">
                <a16:creationId xmlns:a16="http://schemas.microsoft.com/office/drawing/2014/main" id="{E1014364-9E06-438B-9FBF-522ABC964BEC}"/>
              </a:ext>
            </a:extLst>
          </p:cNvPr>
          <p:cNvPicPr>
            <a:picLocks noChangeAspect="1"/>
          </p:cNvPicPr>
          <p:nvPr/>
        </p:nvPicPr>
        <p:blipFill>
          <a:blip r:embed="rId3"/>
          <a:stretch>
            <a:fillRect/>
          </a:stretch>
        </p:blipFill>
        <p:spPr>
          <a:xfrm>
            <a:off x="211642" y="1619848"/>
            <a:ext cx="3578853" cy="336358"/>
          </a:xfrm>
          <a:prstGeom prst="rect">
            <a:avLst/>
          </a:prstGeom>
        </p:spPr>
      </p:pic>
      <p:pic>
        <p:nvPicPr>
          <p:cNvPr id="9" name="Picture 8">
            <a:extLst>
              <a:ext uri="{FF2B5EF4-FFF2-40B4-BE49-F238E27FC236}">
                <a16:creationId xmlns:a16="http://schemas.microsoft.com/office/drawing/2014/main" id="{BDAD583C-E548-4EED-BE2B-DEEAE1D17D76}"/>
              </a:ext>
            </a:extLst>
          </p:cNvPr>
          <p:cNvPicPr>
            <a:picLocks noChangeAspect="1"/>
          </p:cNvPicPr>
          <p:nvPr/>
        </p:nvPicPr>
        <p:blipFill>
          <a:blip r:embed="rId4"/>
          <a:stretch>
            <a:fillRect/>
          </a:stretch>
        </p:blipFill>
        <p:spPr>
          <a:xfrm>
            <a:off x="4504765" y="2018720"/>
            <a:ext cx="3534268" cy="1752845"/>
          </a:xfrm>
          <a:prstGeom prst="rect">
            <a:avLst/>
          </a:prstGeom>
        </p:spPr>
      </p:pic>
    </p:spTree>
    <p:extLst>
      <p:ext uri="{BB962C8B-B14F-4D97-AF65-F5344CB8AC3E}">
        <p14:creationId xmlns:p14="http://schemas.microsoft.com/office/powerpoint/2010/main" val="3408845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BB104-DDE5-47D6-8149-766542D621A2}"/>
              </a:ext>
            </a:extLst>
          </p:cNvPr>
          <p:cNvSpPr>
            <a:spLocks noGrp="1"/>
          </p:cNvSpPr>
          <p:nvPr>
            <p:ph type="title"/>
          </p:nvPr>
        </p:nvSpPr>
        <p:spPr>
          <a:xfrm>
            <a:off x="0" y="27163"/>
            <a:ext cx="6140400" cy="490754"/>
          </a:xfrm>
        </p:spPr>
        <p:txBody>
          <a:bodyPr/>
          <a:lstStyle/>
          <a:p>
            <a:r>
              <a:rPr lang="en-US" sz="2400" dirty="0" err="1">
                <a:latin typeface="+mn-lt"/>
              </a:rPr>
              <a:t>THỰC</a:t>
            </a:r>
            <a:r>
              <a:rPr lang="en-US" sz="2400" dirty="0">
                <a:latin typeface="+mn-lt"/>
              </a:rPr>
              <a:t> </a:t>
            </a:r>
            <a:r>
              <a:rPr lang="en-US" sz="2400" dirty="0" err="1">
                <a:latin typeface="+mn-lt"/>
              </a:rPr>
              <a:t>NGHIỆM</a:t>
            </a:r>
            <a:r>
              <a:rPr lang="en-US" sz="2400" dirty="0">
                <a:latin typeface="+mn-lt"/>
              </a:rPr>
              <a:t> </a:t>
            </a:r>
            <a:r>
              <a:rPr lang="en-US" sz="2400" dirty="0" err="1">
                <a:latin typeface="+mn-lt"/>
              </a:rPr>
              <a:t>VÀ</a:t>
            </a:r>
            <a:r>
              <a:rPr lang="en-US" sz="2400" dirty="0">
                <a:latin typeface="+mn-lt"/>
              </a:rPr>
              <a:t> </a:t>
            </a:r>
            <a:r>
              <a:rPr lang="en-US" sz="2400" dirty="0" err="1">
                <a:latin typeface="+mn-lt"/>
              </a:rPr>
              <a:t>ĐÁNH</a:t>
            </a:r>
            <a:r>
              <a:rPr lang="en-US" sz="2400" dirty="0">
                <a:latin typeface="+mn-lt"/>
              </a:rPr>
              <a:t> </a:t>
            </a:r>
            <a:r>
              <a:rPr lang="en-US" sz="2400" dirty="0" err="1">
                <a:latin typeface="+mn-lt"/>
              </a:rPr>
              <a:t>GIÁ</a:t>
            </a:r>
            <a:endParaRPr lang="en-US" sz="2400" dirty="0">
              <a:latin typeface="+mn-lt"/>
            </a:endParaRPr>
          </a:p>
        </p:txBody>
      </p:sp>
      <p:sp>
        <p:nvSpPr>
          <p:cNvPr id="4" name="Slide Number Placeholder 3">
            <a:extLst>
              <a:ext uri="{FF2B5EF4-FFF2-40B4-BE49-F238E27FC236}">
                <a16:creationId xmlns:a16="http://schemas.microsoft.com/office/drawing/2014/main" id="{BD44D5FE-F5FC-4E14-ADB9-F6B99FC08B4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19</a:t>
            </a:fld>
            <a:endParaRPr lang="en"/>
          </a:p>
        </p:txBody>
      </p:sp>
      <p:sp>
        <p:nvSpPr>
          <p:cNvPr id="5" name="Rectangle 4">
            <a:extLst>
              <a:ext uri="{FF2B5EF4-FFF2-40B4-BE49-F238E27FC236}">
                <a16:creationId xmlns:a16="http://schemas.microsoft.com/office/drawing/2014/main" id="{ABD20C01-6AF7-455C-8713-D5DD20563A2D}"/>
              </a:ext>
            </a:extLst>
          </p:cNvPr>
          <p:cNvSpPr/>
          <p:nvPr/>
        </p:nvSpPr>
        <p:spPr>
          <a:xfrm>
            <a:off x="90619" y="517917"/>
            <a:ext cx="3804247" cy="307777"/>
          </a:xfrm>
          <a:prstGeom prst="rect">
            <a:avLst/>
          </a:prstGeom>
        </p:spPr>
        <p:txBody>
          <a:bodyPr wrap="none">
            <a:spAutoFit/>
          </a:bodyPr>
          <a:lstStyle/>
          <a:p>
            <a:pPr marL="285750" indent="-285750">
              <a:buFontTx/>
              <a:buChar char="-"/>
            </a:pPr>
            <a:r>
              <a:rPr lang="en-US" dirty="0" err="1"/>
              <a:t>Tiến</a:t>
            </a:r>
            <a:r>
              <a:rPr lang="en-US" dirty="0"/>
              <a:t> </a:t>
            </a:r>
            <a:r>
              <a:rPr lang="en-US" dirty="0" err="1"/>
              <a:t>hành</a:t>
            </a:r>
            <a:r>
              <a:rPr lang="en-US" dirty="0"/>
              <a:t> </a:t>
            </a:r>
            <a:r>
              <a:rPr lang="en-US" dirty="0" err="1"/>
              <a:t>thực</a:t>
            </a:r>
            <a:r>
              <a:rPr lang="en-US" dirty="0"/>
              <a:t> </a:t>
            </a:r>
            <a:r>
              <a:rPr lang="en-US" dirty="0" err="1"/>
              <a:t>hiện</a:t>
            </a:r>
            <a:r>
              <a:rPr lang="en-US" dirty="0"/>
              <a:t> </a:t>
            </a:r>
            <a:r>
              <a:rPr lang="en-US" dirty="0" err="1"/>
              <a:t>quá</a:t>
            </a:r>
            <a:r>
              <a:rPr lang="en-US" dirty="0"/>
              <a:t> </a:t>
            </a:r>
            <a:r>
              <a:rPr lang="en-US" dirty="0" err="1"/>
              <a:t>trình</a:t>
            </a:r>
            <a:r>
              <a:rPr lang="en-US" dirty="0"/>
              <a:t> </a:t>
            </a:r>
            <a:r>
              <a:rPr lang="en-US" dirty="0" err="1"/>
              <a:t>tạo</a:t>
            </a:r>
            <a:r>
              <a:rPr lang="en-US" dirty="0"/>
              <a:t> </a:t>
            </a:r>
            <a:r>
              <a:rPr lang="en-US" dirty="0" err="1"/>
              <a:t>văn</a:t>
            </a:r>
            <a:r>
              <a:rPr lang="en-US" dirty="0"/>
              <a:t> </a:t>
            </a:r>
            <a:r>
              <a:rPr lang="en-US" dirty="0" err="1"/>
              <a:t>bản</a:t>
            </a:r>
            <a:endParaRPr lang="en-US" dirty="0"/>
          </a:p>
        </p:txBody>
      </p:sp>
      <p:pic>
        <p:nvPicPr>
          <p:cNvPr id="6" name="Picture 5">
            <a:extLst>
              <a:ext uri="{FF2B5EF4-FFF2-40B4-BE49-F238E27FC236}">
                <a16:creationId xmlns:a16="http://schemas.microsoft.com/office/drawing/2014/main" id="{DF492508-FA82-4E79-923D-75EEA3FEF3BD}"/>
              </a:ext>
            </a:extLst>
          </p:cNvPr>
          <p:cNvPicPr>
            <a:picLocks noChangeAspect="1"/>
          </p:cNvPicPr>
          <p:nvPr/>
        </p:nvPicPr>
        <p:blipFill>
          <a:blip r:embed="rId2"/>
          <a:stretch>
            <a:fillRect/>
          </a:stretch>
        </p:blipFill>
        <p:spPr>
          <a:xfrm>
            <a:off x="0" y="1008670"/>
            <a:ext cx="3070778" cy="3406289"/>
          </a:xfrm>
          <a:prstGeom prst="rect">
            <a:avLst/>
          </a:prstGeom>
        </p:spPr>
      </p:pic>
      <p:pic>
        <p:nvPicPr>
          <p:cNvPr id="7" name="Picture 6">
            <a:extLst>
              <a:ext uri="{FF2B5EF4-FFF2-40B4-BE49-F238E27FC236}">
                <a16:creationId xmlns:a16="http://schemas.microsoft.com/office/drawing/2014/main" id="{9A71CE8D-0706-4A2A-947D-E9F5E7F2D3F2}"/>
              </a:ext>
            </a:extLst>
          </p:cNvPr>
          <p:cNvPicPr>
            <a:picLocks noChangeAspect="1"/>
          </p:cNvPicPr>
          <p:nvPr/>
        </p:nvPicPr>
        <p:blipFill>
          <a:blip r:embed="rId3"/>
          <a:stretch>
            <a:fillRect/>
          </a:stretch>
        </p:blipFill>
        <p:spPr>
          <a:xfrm>
            <a:off x="3070199" y="1230547"/>
            <a:ext cx="4572321" cy="3032171"/>
          </a:xfrm>
          <a:prstGeom prst="rect">
            <a:avLst/>
          </a:prstGeom>
        </p:spPr>
      </p:pic>
    </p:spTree>
    <p:extLst>
      <p:ext uri="{BB962C8B-B14F-4D97-AF65-F5344CB8AC3E}">
        <p14:creationId xmlns:p14="http://schemas.microsoft.com/office/powerpoint/2010/main" val="2527889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2"/>
          <p:cNvSpPr txBox="1">
            <a:spLocks noGrp="1"/>
          </p:cNvSpPr>
          <p:nvPr>
            <p:ph type="ctrTitle"/>
          </p:nvPr>
        </p:nvSpPr>
        <p:spPr>
          <a:xfrm>
            <a:off x="2675860" y="388418"/>
            <a:ext cx="3792279" cy="43383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dirty="0">
                <a:latin typeface="Bahnschrift" panose="020B0502040204020203" pitchFamily="34" charset="0"/>
                <a:cs typeface="Times New Roman" panose="02020603050405020304" pitchFamily="18" charset="0"/>
              </a:rPr>
              <a:t>THÀNH VIÊN NHÓM 10</a:t>
            </a:r>
            <a:endParaRPr sz="2400" dirty="0">
              <a:latin typeface="Bahnschrift" panose="020B0502040204020203" pitchFamily="34" charset="0"/>
              <a:cs typeface="Times New Roman" panose="02020603050405020304" pitchFamily="18" charset="0"/>
            </a:endParaRPr>
          </a:p>
        </p:txBody>
      </p:sp>
      <p:sp>
        <p:nvSpPr>
          <p:cNvPr id="3" name="Google Shape;525;p12">
            <a:extLst>
              <a:ext uri="{FF2B5EF4-FFF2-40B4-BE49-F238E27FC236}">
                <a16:creationId xmlns:a16="http://schemas.microsoft.com/office/drawing/2014/main" id="{B73554EA-1487-43A0-8AC7-56BDE9B1AA53}"/>
              </a:ext>
            </a:extLst>
          </p:cNvPr>
          <p:cNvSpPr txBox="1">
            <a:spLocks/>
          </p:cNvSpPr>
          <p:nvPr/>
        </p:nvSpPr>
        <p:spPr>
          <a:xfrm>
            <a:off x="6907617" y="2571750"/>
            <a:ext cx="2236383" cy="3672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1pPr>
            <a:lvl2pPr marR="0" lvl="1"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2pPr>
            <a:lvl3pPr marR="0" lvl="2"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3pPr>
            <a:lvl4pPr marR="0" lvl="3"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4pPr>
            <a:lvl5pPr marR="0" lvl="4"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5pPr>
            <a:lvl6pPr marR="0" lvl="5"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6pPr>
            <a:lvl7pPr marR="0" lvl="6"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7pPr>
            <a:lvl8pPr marR="0" lvl="7"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8pPr>
            <a:lvl9pPr marR="0" lvl="8"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9pPr>
          </a:lstStyle>
          <a:p>
            <a:pPr algn="ctr">
              <a:lnSpc>
                <a:spcPct val="150000"/>
              </a:lnSpc>
            </a:pPr>
            <a:r>
              <a:rPr lang="en-GB" sz="1000" b="1" dirty="0">
                <a:latin typeface="Bahnschrift" panose="020B0502040204020203" pitchFamily="34" charset="0"/>
                <a:cs typeface="Times New Roman" panose="02020603050405020304" pitchFamily="18" charset="0"/>
              </a:rPr>
              <a:t>LƯƠNG TƯỜNG VY - 21133093</a:t>
            </a:r>
            <a:endParaRPr lang="en-GB" sz="1000" dirty="0">
              <a:latin typeface="Bahnschrift" panose="020B0502040204020203" pitchFamily="34" charset="0"/>
              <a:cs typeface="Times New Roman" panose="02020603050405020304" pitchFamily="18" charset="0"/>
            </a:endParaRPr>
          </a:p>
        </p:txBody>
      </p:sp>
      <p:sp>
        <p:nvSpPr>
          <p:cNvPr id="4" name="Google Shape;525;p12">
            <a:extLst>
              <a:ext uri="{FF2B5EF4-FFF2-40B4-BE49-F238E27FC236}">
                <a16:creationId xmlns:a16="http://schemas.microsoft.com/office/drawing/2014/main" id="{2D51B74F-CDE2-479B-B418-5976AA305045}"/>
              </a:ext>
            </a:extLst>
          </p:cNvPr>
          <p:cNvSpPr txBox="1">
            <a:spLocks/>
          </p:cNvSpPr>
          <p:nvPr/>
        </p:nvSpPr>
        <p:spPr>
          <a:xfrm>
            <a:off x="4472762" y="2571750"/>
            <a:ext cx="2363973" cy="3672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1pPr>
            <a:lvl2pPr marR="0" lvl="1"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2pPr>
            <a:lvl3pPr marR="0" lvl="2"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3pPr>
            <a:lvl4pPr marR="0" lvl="3"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4pPr>
            <a:lvl5pPr marR="0" lvl="4"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5pPr>
            <a:lvl6pPr marR="0" lvl="5"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6pPr>
            <a:lvl7pPr marR="0" lvl="6"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7pPr>
            <a:lvl8pPr marR="0" lvl="7"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8pPr>
            <a:lvl9pPr marR="0" lvl="8"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9pPr>
          </a:lstStyle>
          <a:p>
            <a:pPr algn="ctr">
              <a:lnSpc>
                <a:spcPct val="150000"/>
              </a:lnSpc>
            </a:pPr>
            <a:r>
              <a:rPr lang="en-GB" sz="1000" b="1" dirty="0">
                <a:latin typeface="Bahnschrift" panose="020B0502040204020203" pitchFamily="34" charset="0"/>
                <a:cs typeface="Times New Roman" panose="02020603050405020304" pitchFamily="18" charset="0"/>
              </a:rPr>
              <a:t>NGUYỄN TRUNG ĐỨC - 21142261</a:t>
            </a:r>
            <a:endParaRPr lang="en-GB" sz="1000" dirty="0">
              <a:latin typeface="Bahnschrift" panose="020B0502040204020203" pitchFamily="34" charset="0"/>
              <a:cs typeface="Times New Roman" panose="02020603050405020304" pitchFamily="18" charset="0"/>
            </a:endParaRPr>
          </a:p>
        </p:txBody>
      </p:sp>
      <p:sp>
        <p:nvSpPr>
          <p:cNvPr id="5" name="Google Shape;525;p12">
            <a:extLst>
              <a:ext uri="{FF2B5EF4-FFF2-40B4-BE49-F238E27FC236}">
                <a16:creationId xmlns:a16="http://schemas.microsoft.com/office/drawing/2014/main" id="{2B2409A8-97DA-42AD-9284-906AB2422C84}"/>
              </a:ext>
            </a:extLst>
          </p:cNvPr>
          <p:cNvSpPr txBox="1">
            <a:spLocks/>
          </p:cNvSpPr>
          <p:nvPr/>
        </p:nvSpPr>
        <p:spPr>
          <a:xfrm>
            <a:off x="-134682" y="2571750"/>
            <a:ext cx="2477387" cy="3672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1pPr>
            <a:lvl2pPr marR="0" lvl="1"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2pPr>
            <a:lvl3pPr marR="0" lvl="2"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3pPr>
            <a:lvl4pPr marR="0" lvl="3"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4pPr>
            <a:lvl5pPr marR="0" lvl="4"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5pPr>
            <a:lvl6pPr marR="0" lvl="5"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6pPr>
            <a:lvl7pPr marR="0" lvl="6"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7pPr>
            <a:lvl8pPr marR="0" lvl="7"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8pPr>
            <a:lvl9pPr marR="0" lvl="8"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9pPr>
          </a:lstStyle>
          <a:p>
            <a:pPr algn="ctr">
              <a:lnSpc>
                <a:spcPct val="150000"/>
              </a:lnSpc>
            </a:pPr>
            <a:r>
              <a:rPr lang="en-GB" sz="1000" b="1" dirty="0">
                <a:latin typeface="Bahnschrift" panose="020B0502040204020203" pitchFamily="34" charset="0"/>
                <a:cs typeface="Times New Roman" panose="02020603050405020304" pitchFamily="18" charset="0"/>
              </a:rPr>
              <a:t>ĐINH ĐỨC NGUYÊN VŨ - 20128171</a:t>
            </a:r>
            <a:endParaRPr lang="en-GB" sz="1000" dirty="0">
              <a:latin typeface="Bahnschrift" panose="020B0502040204020203" pitchFamily="34" charset="0"/>
              <a:cs typeface="Times New Roman" panose="02020603050405020304" pitchFamily="18" charset="0"/>
            </a:endParaRPr>
          </a:p>
        </p:txBody>
      </p:sp>
      <p:sp>
        <p:nvSpPr>
          <p:cNvPr id="6" name="Google Shape;525;p12">
            <a:extLst>
              <a:ext uri="{FF2B5EF4-FFF2-40B4-BE49-F238E27FC236}">
                <a16:creationId xmlns:a16="http://schemas.microsoft.com/office/drawing/2014/main" id="{183C869C-400B-4315-91CA-F8959BFE41B1}"/>
              </a:ext>
            </a:extLst>
          </p:cNvPr>
          <p:cNvSpPr txBox="1">
            <a:spLocks/>
          </p:cNvSpPr>
          <p:nvPr/>
        </p:nvSpPr>
        <p:spPr>
          <a:xfrm>
            <a:off x="2208026" y="2571750"/>
            <a:ext cx="2363973" cy="3672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1pPr>
            <a:lvl2pPr marR="0" lvl="1"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2pPr>
            <a:lvl3pPr marR="0" lvl="2"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3pPr>
            <a:lvl4pPr marR="0" lvl="3"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4pPr>
            <a:lvl5pPr marR="0" lvl="4"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5pPr>
            <a:lvl6pPr marR="0" lvl="5"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6pPr>
            <a:lvl7pPr marR="0" lvl="6"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7pPr>
            <a:lvl8pPr marR="0" lvl="7"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8pPr>
            <a:lvl9pPr marR="0" lvl="8"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9pPr>
          </a:lstStyle>
          <a:p>
            <a:pPr algn="ctr">
              <a:lnSpc>
                <a:spcPct val="150000"/>
              </a:lnSpc>
            </a:pPr>
            <a:r>
              <a:rPr lang="en-GB" sz="1000" b="1" dirty="0">
                <a:latin typeface="Bahnschrift" panose="020B0502040204020203" pitchFamily="34" charset="0"/>
                <a:cs typeface="Times New Roman" panose="02020603050405020304" pitchFamily="18" charset="0"/>
              </a:rPr>
              <a:t>ĐỖ TIẾN ĐẠT - 21133024</a:t>
            </a:r>
            <a:endParaRPr lang="en-GB" sz="1000" dirty="0">
              <a:latin typeface="Bahnschrift" panose="020B0502040204020203"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EBBF270B-AE12-4892-B186-BB2F75E2681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9" name="Picture 8">
            <a:extLst>
              <a:ext uri="{FF2B5EF4-FFF2-40B4-BE49-F238E27FC236}">
                <a16:creationId xmlns:a16="http://schemas.microsoft.com/office/drawing/2014/main" id="{00838299-0731-493A-BDE4-D9333B80F761}"/>
              </a:ext>
            </a:extLst>
          </p:cNvPr>
          <p:cNvPicPr>
            <a:picLocks noChangeAspect="1"/>
          </p:cNvPicPr>
          <p:nvPr/>
        </p:nvPicPr>
        <p:blipFill rotWithShape="1">
          <a:blip r:embed="rId3"/>
          <a:srcRect b="23848"/>
          <a:stretch/>
        </p:blipFill>
        <p:spPr>
          <a:xfrm>
            <a:off x="499239" y="1063257"/>
            <a:ext cx="1209543" cy="1508493"/>
          </a:xfrm>
          <a:prstGeom prst="rect">
            <a:avLst/>
          </a:prstGeom>
        </p:spPr>
      </p:pic>
      <p:pic>
        <p:nvPicPr>
          <p:cNvPr id="11" name="Picture 10">
            <a:extLst>
              <a:ext uri="{FF2B5EF4-FFF2-40B4-BE49-F238E27FC236}">
                <a16:creationId xmlns:a16="http://schemas.microsoft.com/office/drawing/2014/main" id="{9D1D1BB4-E8AE-440E-82DF-FEC8E1205BD3}"/>
              </a:ext>
            </a:extLst>
          </p:cNvPr>
          <p:cNvPicPr>
            <a:picLocks noChangeAspect="1"/>
          </p:cNvPicPr>
          <p:nvPr/>
        </p:nvPicPr>
        <p:blipFill rotWithShape="1">
          <a:blip r:embed="rId4"/>
          <a:srcRect b="26686"/>
          <a:stretch/>
        </p:blipFill>
        <p:spPr>
          <a:xfrm>
            <a:off x="2749876" y="1063257"/>
            <a:ext cx="1280271" cy="1508493"/>
          </a:xfrm>
          <a:prstGeom prst="rect">
            <a:avLst/>
          </a:prstGeom>
        </p:spPr>
      </p:pic>
      <p:pic>
        <p:nvPicPr>
          <p:cNvPr id="13" name="Picture 12">
            <a:extLst>
              <a:ext uri="{FF2B5EF4-FFF2-40B4-BE49-F238E27FC236}">
                <a16:creationId xmlns:a16="http://schemas.microsoft.com/office/drawing/2014/main" id="{CEB1EFD5-C5C0-4BE6-BE29-4F1AE20C2E8A}"/>
              </a:ext>
            </a:extLst>
          </p:cNvPr>
          <p:cNvPicPr>
            <a:picLocks noChangeAspect="1"/>
          </p:cNvPicPr>
          <p:nvPr/>
        </p:nvPicPr>
        <p:blipFill rotWithShape="1">
          <a:blip r:embed="rId5"/>
          <a:srcRect t="22201"/>
          <a:stretch/>
        </p:blipFill>
        <p:spPr>
          <a:xfrm>
            <a:off x="5064164" y="1063257"/>
            <a:ext cx="1181167" cy="1508494"/>
          </a:xfrm>
          <a:prstGeom prst="rect">
            <a:avLst/>
          </a:prstGeom>
        </p:spPr>
      </p:pic>
      <p:pic>
        <p:nvPicPr>
          <p:cNvPr id="15" name="Picture 14">
            <a:extLst>
              <a:ext uri="{FF2B5EF4-FFF2-40B4-BE49-F238E27FC236}">
                <a16:creationId xmlns:a16="http://schemas.microsoft.com/office/drawing/2014/main" id="{61602885-D358-4CDB-A65B-78EF2B968714}"/>
              </a:ext>
            </a:extLst>
          </p:cNvPr>
          <p:cNvPicPr>
            <a:picLocks noChangeAspect="1"/>
          </p:cNvPicPr>
          <p:nvPr/>
        </p:nvPicPr>
        <p:blipFill rotWithShape="1">
          <a:blip r:embed="rId6"/>
          <a:srcRect t="12072" b="12361"/>
          <a:stretch/>
        </p:blipFill>
        <p:spPr>
          <a:xfrm>
            <a:off x="7416861" y="1063257"/>
            <a:ext cx="1217893" cy="1508493"/>
          </a:xfrm>
          <a:prstGeom prst="rect">
            <a:avLst/>
          </a:prstGeom>
        </p:spPr>
      </p:pic>
    </p:spTree>
    <p:extLst>
      <p:ext uri="{BB962C8B-B14F-4D97-AF65-F5344CB8AC3E}">
        <p14:creationId xmlns:p14="http://schemas.microsoft.com/office/powerpoint/2010/main" val="3815408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B23379-6783-460C-B459-7C9C4921052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20</a:t>
            </a:fld>
            <a:endParaRPr lang="en"/>
          </a:p>
        </p:txBody>
      </p:sp>
      <p:pic>
        <p:nvPicPr>
          <p:cNvPr id="6" name="Picture 5">
            <a:extLst>
              <a:ext uri="{FF2B5EF4-FFF2-40B4-BE49-F238E27FC236}">
                <a16:creationId xmlns:a16="http://schemas.microsoft.com/office/drawing/2014/main" id="{F59C07D5-E44E-4AF7-807A-1E36AD48C361}"/>
              </a:ext>
            </a:extLst>
          </p:cNvPr>
          <p:cNvPicPr>
            <a:picLocks noChangeAspect="1"/>
          </p:cNvPicPr>
          <p:nvPr/>
        </p:nvPicPr>
        <p:blipFill>
          <a:blip r:embed="rId2"/>
          <a:stretch>
            <a:fillRect/>
          </a:stretch>
        </p:blipFill>
        <p:spPr>
          <a:xfrm>
            <a:off x="-1" y="1370173"/>
            <a:ext cx="4424083" cy="2683152"/>
          </a:xfrm>
          <a:prstGeom prst="rect">
            <a:avLst/>
          </a:prstGeom>
        </p:spPr>
      </p:pic>
      <p:sp>
        <p:nvSpPr>
          <p:cNvPr id="8" name="Title 1">
            <a:extLst>
              <a:ext uri="{FF2B5EF4-FFF2-40B4-BE49-F238E27FC236}">
                <a16:creationId xmlns:a16="http://schemas.microsoft.com/office/drawing/2014/main" id="{644CDD2C-9BE9-4276-8D83-DAB68005BCA1}"/>
              </a:ext>
            </a:extLst>
          </p:cNvPr>
          <p:cNvSpPr>
            <a:spLocks noGrp="1"/>
          </p:cNvSpPr>
          <p:nvPr>
            <p:ph type="title"/>
          </p:nvPr>
        </p:nvSpPr>
        <p:spPr>
          <a:xfrm>
            <a:off x="0" y="27163"/>
            <a:ext cx="6140400" cy="490754"/>
          </a:xfrm>
        </p:spPr>
        <p:txBody>
          <a:bodyPr/>
          <a:lstStyle/>
          <a:p>
            <a:r>
              <a:rPr lang="en-US" sz="2400" dirty="0" err="1">
                <a:latin typeface="+mn-lt"/>
              </a:rPr>
              <a:t>THỰC</a:t>
            </a:r>
            <a:r>
              <a:rPr lang="en-US" sz="2400" dirty="0">
                <a:latin typeface="+mn-lt"/>
              </a:rPr>
              <a:t> </a:t>
            </a:r>
            <a:r>
              <a:rPr lang="en-US" sz="2400" dirty="0" err="1">
                <a:latin typeface="+mn-lt"/>
              </a:rPr>
              <a:t>NGHIỆM</a:t>
            </a:r>
            <a:r>
              <a:rPr lang="en-US" sz="2400" dirty="0">
                <a:latin typeface="+mn-lt"/>
              </a:rPr>
              <a:t> </a:t>
            </a:r>
            <a:r>
              <a:rPr lang="en-US" sz="2400" dirty="0" err="1">
                <a:latin typeface="+mn-lt"/>
              </a:rPr>
              <a:t>VÀ</a:t>
            </a:r>
            <a:r>
              <a:rPr lang="en-US" sz="2400" dirty="0">
                <a:latin typeface="+mn-lt"/>
              </a:rPr>
              <a:t> </a:t>
            </a:r>
            <a:r>
              <a:rPr lang="en-US" sz="2400" dirty="0" err="1">
                <a:latin typeface="+mn-lt"/>
              </a:rPr>
              <a:t>ĐÁNH</a:t>
            </a:r>
            <a:r>
              <a:rPr lang="en-US" sz="2400" dirty="0">
                <a:latin typeface="+mn-lt"/>
              </a:rPr>
              <a:t> </a:t>
            </a:r>
            <a:r>
              <a:rPr lang="en-US" sz="2400" dirty="0" err="1">
                <a:latin typeface="+mn-lt"/>
              </a:rPr>
              <a:t>GIÁ</a:t>
            </a:r>
            <a:endParaRPr lang="en-US" sz="2400" dirty="0">
              <a:latin typeface="+mn-lt"/>
            </a:endParaRPr>
          </a:p>
        </p:txBody>
      </p:sp>
      <p:sp>
        <p:nvSpPr>
          <p:cNvPr id="9" name="TextBox 8">
            <a:extLst>
              <a:ext uri="{FF2B5EF4-FFF2-40B4-BE49-F238E27FC236}">
                <a16:creationId xmlns:a16="http://schemas.microsoft.com/office/drawing/2014/main" id="{8A420DDC-71D7-476B-A0A9-27C13016A5FA}"/>
              </a:ext>
            </a:extLst>
          </p:cNvPr>
          <p:cNvSpPr txBox="1"/>
          <p:nvPr/>
        </p:nvSpPr>
        <p:spPr>
          <a:xfrm>
            <a:off x="90618" y="766482"/>
            <a:ext cx="4904963" cy="307777"/>
          </a:xfrm>
          <a:prstGeom prst="rect">
            <a:avLst/>
          </a:prstGeom>
          <a:noFill/>
        </p:spPr>
        <p:txBody>
          <a:bodyPr wrap="square" rtlCol="0">
            <a:spAutoFit/>
          </a:bodyPr>
          <a:lstStyle/>
          <a:p>
            <a:r>
              <a:rPr lang="en-US" dirty="0"/>
              <a:t>- </a:t>
            </a:r>
            <a:r>
              <a:rPr lang="en-US" dirty="0" err="1"/>
              <a:t>Đăng</a:t>
            </a:r>
            <a:r>
              <a:rPr lang="en-US" dirty="0"/>
              <a:t> </a:t>
            </a:r>
            <a:r>
              <a:rPr lang="en-US" dirty="0" err="1"/>
              <a:t>văn</a:t>
            </a:r>
            <a:r>
              <a:rPr lang="en-US" dirty="0"/>
              <a:t> </a:t>
            </a:r>
            <a:r>
              <a:rPr lang="en-US" dirty="0" err="1"/>
              <a:t>bản</a:t>
            </a:r>
            <a:r>
              <a:rPr lang="en-US" dirty="0"/>
              <a:t> </a:t>
            </a:r>
            <a:r>
              <a:rPr lang="en-US" dirty="0" err="1"/>
              <a:t>tự</a:t>
            </a:r>
            <a:r>
              <a:rPr lang="en-US" dirty="0"/>
              <a:t> </a:t>
            </a:r>
            <a:r>
              <a:rPr lang="en-US" dirty="0" err="1"/>
              <a:t>sinh</a:t>
            </a:r>
            <a:r>
              <a:rPr lang="en-US" dirty="0"/>
              <a:t> </a:t>
            </a:r>
            <a:r>
              <a:rPr lang="en-US" dirty="0" err="1"/>
              <a:t>thành</a:t>
            </a:r>
            <a:r>
              <a:rPr lang="en-US" dirty="0"/>
              <a:t> </a:t>
            </a:r>
            <a:r>
              <a:rPr lang="en-US" dirty="0" err="1"/>
              <a:t>bài</a:t>
            </a:r>
            <a:r>
              <a:rPr lang="en-US" dirty="0"/>
              <a:t> post </a:t>
            </a:r>
            <a:r>
              <a:rPr lang="en-US" dirty="0" err="1"/>
              <a:t>trên</a:t>
            </a:r>
            <a:r>
              <a:rPr lang="en-US" dirty="0"/>
              <a:t> Twitter</a:t>
            </a:r>
          </a:p>
        </p:txBody>
      </p:sp>
      <p:pic>
        <p:nvPicPr>
          <p:cNvPr id="10" name="Picture 9">
            <a:extLst>
              <a:ext uri="{FF2B5EF4-FFF2-40B4-BE49-F238E27FC236}">
                <a16:creationId xmlns:a16="http://schemas.microsoft.com/office/drawing/2014/main" id="{87643693-C7D6-437A-8F80-DDE75C7A9F82}"/>
              </a:ext>
            </a:extLst>
          </p:cNvPr>
          <p:cNvPicPr>
            <a:picLocks noChangeAspect="1"/>
          </p:cNvPicPr>
          <p:nvPr/>
        </p:nvPicPr>
        <p:blipFill>
          <a:blip r:embed="rId3"/>
          <a:stretch>
            <a:fillRect/>
          </a:stretch>
        </p:blipFill>
        <p:spPr>
          <a:xfrm>
            <a:off x="4520635" y="1490199"/>
            <a:ext cx="2935760" cy="741455"/>
          </a:xfrm>
          <a:prstGeom prst="rect">
            <a:avLst/>
          </a:prstGeom>
        </p:spPr>
      </p:pic>
    </p:spTree>
    <p:extLst>
      <p:ext uri="{BB962C8B-B14F-4D97-AF65-F5344CB8AC3E}">
        <p14:creationId xmlns:p14="http://schemas.microsoft.com/office/powerpoint/2010/main" val="850539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7"/>
          <p:cNvSpPr txBox="1">
            <a:spLocks noGrp="1"/>
          </p:cNvSpPr>
          <p:nvPr>
            <p:ph type="title"/>
          </p:nvPr>
        </p:nvSpPr>
        <p:spPr>
          <a:xfrm>
            <a:off x="734478" y="0"/>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latin typeface="+mj-lt"/>
              </a:rPr>
              <a:t>KẾT LUẬN VÀ HƯỚNG PHÁT TRIỂN</a:t>
            </a:r>
            <a:endParaRPr sz="2400" dirty="0">
              <a:latin typeface="+mj-lt"/>
            </a:endParaRPr>
          </a:p>
        </p:txBody>
      </p:sp>
      <p:sp>
        <p:nvSpPr>
          <p:cNvPr id="561" name="Google Shape;561;p1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21</a:t>
            </a:fld>
            <a:endParaRPr/>
          </a:p>
        </p:txBody>
      </p:sp>
      <p:sp>
        <p:nvSpPr>
          <p:cNvPr id="6" name="Google Shape;560;p17">
            <a:extLst>
              <a:ext uri="{FF2B5EF4-FFF2-40B4-BE49-F238E27FC236}">
                <a16:creationId xmlns:a16="http://schemas.microsoft.com/office/drawing/2014/main" id="{02BEA261-7FCF-4A41-A341-28155BE9978F}"/>
              </a:ext>
            </a:extLst>
          </p:cNvPr>
          <p:cNvSpPr txBox="1">
            <a:spLocks noGrp="1"/>
          </p:cNvSpPr>
          <p:nvPr>
            <p:ph type="body" idx="1"/>
          </p:nvPr>
        </p:nvSpPr>
        <p:spPr>
          <a:xfrm>
            <a:off x="-141193" y="950251"/>
            <a:ext cx="7471674" cy="3968224"/>
          </a:xfrm>
          <a:prstGeom prst="rect">
            <a:avLst/>
          </a:prstGeom>
        </p:spPr>
        <p:txBody>
          <a:bodyPr spcFirstLastPara="1" wrap="square" lIns="91425" tIns="91425" rIns="91425" bIns="91425" anchor="t" anchorCtr="0">
            <a:noAutofit/>
          </a:bodyPr>
          <a:lstStyle/>
          <a:p>
            <a:pPr algn="just">
              <a:lnSpc>
                <a:spcPct val="150000"/>
              </a:lnSpc>
              <a:buFont typeface="Arial" panose="020B0604020202020204" pitchFamily="34" charset="0"/>
              <a:buChar char="•"/>
            </a:pPr>
            <a:r>
              <a:rPr lang="vi-VN" sz="1600" dirty="0">
                <a:latin typeface="+mn-lt"/>
              </a:rPr>
              <a:t>Dự án đã chứng minh tiềm năng của công nghệ Text Generation trong tự động hóa tạo và đăng nội dung quảng cáo trên mạng xã hội. Hệ thống tích hợp Apache NiFi, Kafka, Spark và các mô hình học sâu giúp tiết kiệm thời gian và tăng khả năng tiếp cận khách hàng.</a:t>
            </a:r>
            <a:endParaRPr lang="en-US" sz="1600" dirty="0">
              <a:latin typeface="+mn-lt"/>
            </a:endParaRPr>
          </a:p>
          <a:p>
            <a:pPr algn="just">
              <a:lnSpc>
                <a:spcPct val="150000"/>
              </a:lnSpc>
              <a:buFont typeface="Arial" panose="020B0604020202020204" pitchFamily="34" charset="0"/>
              <a:buChar char="•"/>
            </a:pPr>
            <a:r>
              <a:rPr lang="vi-VN" sz="1600" dirty="0">
                <a:latin typeface="+mn-lt"/>
              </a:rPr>
              <a:t>Kết quả thực nghiệm cho thấy mô hình tạo nội dung phù hợp, tối ưu hóa chiến lược tiếp thị. Tuy nhiên, dự án cần cải thiện chất lượng nội dung và tính tự nhiên của bài đăng.</a:t>
            </a:r>
            <a:endParaRPr lang="en-US" sz="1600" dirty="0">
              <a:latin typeface="+mn-lt"/>
            </a:endParaRPr>
          </a:p>
          <a:p>
            <a:pPr algn="just">
              <a:lnSpc>
                <a:spcPct val="150000"/>
              </a:lnSpc>
              <a:buFont typeface="Arial" panose="020B0604020202020204" pitchFamily="34" charset="0"/>
              <a:buChar char="•"/>
            </a:pPr>
            <a:r>
              <a:rPr lang="vi-VN" sz="1600" dirty="0">
                <a:latin typeface="+mn-lt"/>
              </a:rPr>
              <a:t>Hướng phát triển tiềm năng bao gồm tích hợp các mô hình tiên tiến như GPT-4 và</a:t>
            </a:r>
            <a:r>
              <a:rPr lang="en-US" sz="1600" dirty="0">
                <a:latin typeface="+mn-lt"/>
              </a:rPr>
              <a:t> </a:t>
            </a:r>
            <a:r>
              <a:rPr lang="en-US" sz="1600" dirty="0" err="1">
                <a:latin typeface="+mn-lt"/>
              </a:rPr>
              <a:t>mở</a:t>
            </a:r>
            <a:r>
              <a:rPr lang="en-US" sz="1600" dirty="0">
                <a:latin typeface="+mn-lt"/>
              </a:rPr>
              <a:t> </a:t>
            </a:r>
            <a:r>
              <a:rPr lang="en-US" sz="1600" dirty="0" err="1">
                <a:latin typeface="+mn-lt"/>
              </a:rPr>
              <a:t>rộng</a:t>
            </a:r>
            <a:r>
              <a:rPr lang="en-US" sz="1600" dirty="0">
                <a:latin typeface="+mn-lt"/>
              </a:rPr>
              <a:t> </a:t>
            </a:r>
            <a:r>
              <a:rPr lang="en-US" sz="1600" dirty="0" err="1">
                <a:latin typeface="+mn-lt"/>
              </a:rPr>
              <a:t>khả</a:t>
            </a:r>
            <a:r>
              <a:rPr lang="en-US" sz="1600" dirty="0">
                <a:latin typeface="+mn-lt"/>
              </a:rPr>
              <a:t> </a:t>
            </a:r>
            <a:r>
              <a:rPr lang="en-US" sz="1600" dirty="0" err="1">
                <a:latin typeface="+mn-lt"/>
              </a:rPr>
              <a:t>năng</a:t>
            </a:r>
            <a:r>
              <a:rPr lang="en-US" sz="1600" dirty="0">
                <a:latin typeface="+mn-lt"/>
              </a:rPr>
              <a:t> </a:t>
            </a:r>
            <a:r>
              <a:rPr lang="en-US" sz="1600" dirty="0" err="1">
                <a:latin typeface="+mn-lt"/>
              </a:rPr>
              <a:t>tự</a:t>
            </a:r>
            <a:r>
              <a:rPr lang="en-US" sz="1600" dirty="0">
                <a:latin typeface="+mn-lt"/>
              </a:rPr>
              <a:t> </a:t>
            </a:r>
            <a:r>
              <a:rPr lang="en-US" sz="1600" dirty="0" err="1">
                <a:latin typeface="+mn-lt"/>
              </a:rPr>
              <a:t>tạo</a:t>
            </a:r>
            <a:r>
              <a:rPr lang="en-US" sz="1600" dirty="0">
                <a:latin typeface="+mn-lt"/>
              </a:rPr>
              <a:t> video, </a:t>
            </a:r>
            <a:r>
              <a:rPr lang="en-US" sz="1600" dirty="0" err="1">
                <a:latin typeface="+mn-lt"/>
              </a:rPr>
              <a:t>âm</a:t>
            </a:r>
            <a:r>
              <a:rPr lang="en-US" sz="1600" dirty="0">
                <a:latin typeface="+mn-lt"/>
              </a:rPr>
              <a:t> </a:t>
            </a:r>
            <a:r>
              <a:rPr lang="en-US" sz="1600" dirty="0" err="1">
                <a:latin typeface="+mn-lt"/>
              </a:rPr>
              <a:t>thanh</a:t>
            </a:r>
            <a:r>
              <a:rPr lang="en-US" sz="1600" dirty="0">
                <a:latin typeface="+mn-lt"/>
              </a:rPr>
              <a:t> ,</a:t>
            </a:r>
            <a:r>
              <a:rPr lang="en-US" sz="1600" dirty="0" err="1">
                <a:latin typeface="+mn-lt"/>
              </a:rPr>
              <a:t>hình</a:t>
            </a:r>
            <a:r>
              <a:rPr lang="en-US" sz="1600" dirty="0">
                <a:latin typeface="+mn-lt"/>
              </a:rPr>
              <a:t> </a:t>
            </a:r>
            <a:r>
              <a:rPr lang="en-US" sz="1600" dirty="0" err="1">
                <a:latin typeface="+mn-lt"/>
              </a:rPr>
              <a:t>ảnh</a:t>
            </a:r>
            <a:r>
              <a:rPr lang="en-US" sz="1600" dirty="0">
                <a:latin typeface="+mn-lt"/>
              </a:rPr>
              <a:t> </a:t>
            </a:r>
            <a:r>
              <a:rPr lang="en-US" sz="1600" dirty="0" err="1">
                <a:latin typeface="+mn-lt"/>
              </a:rPr>
              <a:t>vào</a:t>
            </a:r>
            <a:r>
              <a:rPr lang="en-US" sz="1600" dirty="0">
                <a:latin typeface="+mn-lt"/>
              </a:rPr>
              <a:t> </a:t>
            </a:r>
            <a:r>
              <a:rPr lang="en-US" sz="1600" dirty="0" err="1">
                <a:latin typeface="+mn-lt"/>
              </a:rPr>
              <a:t>trong</a:t>
            </a:r>
            <a:r>
              <a:rPr lang="en-US" sz="1600" dirty="0">
                <a:latin typeface="+mn-lt"/>
              </a:rPr>
              <a:t> </a:t>
            </a:r>
            <a:r>
              <a:rPr lang="en-US" sz="1600" dirty="0" err="1">
                <a:latin typeface="+mn-lt"/>
              </a:rPr>
              <a:t>bài</a:t>
            </a:r>
            <a:endParaRPr lang="vi-VN" sz="1600" dirty="0">
              <a:latin typeface="+mn-lt"/>
            </a:endParaRPr>
          </a:p>
        </p:txBody>
      </p:sp>
    </p:spTree>
    <p:extLst>
      <p:ext uri="{BB962C8B-B14F-4D97-AF65-F5344CB8AC3E}">
        <p14:creationId xmlns:p14="http://schemas.microsoft.com/office/powerpoint/2010/main" val="2989352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69506-607F-4252-8205-387370A2C1B1}"/>
              </a:ext>
            </a:extLst>
          </p:cNvPr>
          <p:cNvSpPr>
            <a:spLocks noGrp="1"/>
          </p:cNvSpPr>
          <p:nvPr>
            <p:ph type="title"/>
          </p:nvPr>
        </p:nvSpPr>
        <p:spPr/>
        <p:txBody>
          <a:bodyPr/>
          <a:lstStyle/>
          <a:p>
            <a:r>
              <a:rPr lang="en-US" sz="2400" dirty="0">
                <a:latin typeface="+mj-lt"/>
              </a:rPr>
              <a:t>DEMO</a:t>
            </a:r>
          </a:p>
        </p:txBody>
      </p:sp>
      <p:sp>
        <p:nvSpPr>
          <p:cNvPr id="4" name="Slide Number Placeholder 3">
            <a:extLst>
              <a:ext uri="{FF2B5EF4-FFF2-40B4-BE49-F238E27FC236}">
                <a16:creationId xmlns:a16="http://schemas.microsoft.com/office/drawing/2014/main" id="{4FF22B6A-8038-4EF5-84C3-5A08DD3218E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22</a:t>
            </a:fld>
            <a:endParaRPr lang="en"/>
          </a:p>
        </p:txBody>
      </p:sp>
      <p:sp>
        <p:nvSpPr>
          <p:cNvPr id="3" name="Rectangle 2">
            <a:extLst>
              <a:ext uri="{FF2B5EF4-FFF2-40B4-BE49-F238E27FC236}">
                <a16:creationId xmlns:a16="http://schemas.microsoft.com/office/drawing/2014/main" id="{A09A41CB-EC6E-4385-A433-C0A5545E12B3}"/>
              </a:ext>
            </a:extLst>
          </p:cNvPr>
          <p:cNvSpPr/>
          <p:nvPr/>
        </p:nvSpPr>
        <p:spPr>
          <a:xfrm>
            <a:off x="747925" y="1476568"/>
            <a:ext cx="7314616" cy="307777"/>
          </a:xfrm>
          <a:prstGeom prst="rect">
            <a:avLst/>
          </a:prstGeom>
        </p:spPr>
        <p:txBody>
          <a:bodyPr wrap="square">
            <a:spAutoFit/>
          </a:bodyPr>
          <a:lstStyle/>
          <a:p>
            <a:r>
              <a:rPr lang="en-US" dirty="0" err="1"/>
              <a:t>Thực</a:t>
            </a:r>
            <a:r>
              <a:rPr lang="en-US" dirty="0"/>
              <a:t> </a:t>
            </a:r>
            <a:r>
              <a:rPr lang="en-US" dirty="0" err="1"/>
              <a:t>hiện</a:t>
            </a:r>
            <a:r>
              <a:rPr lang="en-US" dirty="0"/>
              <a:t> </a:t>
            </a:r>
            <a:r>
              <a:rPr lang="en-US" dirty="0" err="1"/>
              <a:t>đồ</a:t>
            </a:r>
            <a:r>
              <a:rPr lang="en-US" dirty="0"/>
              <a:t> </a:t>
            </a:r>
            <a:r>
              <a:rPr lang="en-US" dirty="0" err="1"/>
              <a:t>án</a:t>
            </a:r>
            <a:r>
              <a:rPr lang="en-US" dirty="0"/>
              <a:t>: </a:t>
            </a:r>
            <a:r>
              <a:rPr lang="en-US" dirty="0">
                <a:hlinkClick r:id="rId2"/>
              </a:rPr>
              <a:t>https://</a:t>
            </a:r>
            <a:r>
              <a:rPr lang="en-US" dirty="0" err="1">
                <a:hlinkClick r:id="rId2"/>
              </a:rPr>
              <a:t>youtu.be</a:t>
            </a:r>
            <a:r>
              <a:rPr lang="en-US" dirty="0">
                <a:hlinkClick r:id="rId2"/>
              </a:rPr>
              <a:t>/</a:t>
            </a:r>
            <a:r>
              <a:rPr lang="en-US" dirty="0" err="1">
                <a:hlinkClick r:id="rId2"/>
              </a:rPr>
              <a:t>aIEJJ8aUuNk</a:t>
            </a:r>
            <a:r>
              <a:rPr lang="en-US" dirty="0"/>
              <a:t> </a:t>
            </a:r>
          </a:p>
        </p:txBody>
      </p:sp>
    </p:spTree>
    <p:extLst>
      <p:ext uri="{BB962C8B-B14F-4D97-AF65-F5344CB8AC3E}">
        <p14:creationId xmlns:p14="http://schemas.microsoft.com/office/powerpoint/2010/main" val="70327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34"/>
          <p:cNvSpPr txBox="1">
            <a:spLocks noGrp="1"/>
          </p:cNvSpPr>
          <p:nvPr>
            <p:ph type="ctrTitle" idx="4294967295"/>
          </p:nvPr>
        </p:nvSpPr>
        <p:spPr>
          <a:xfrm>
            <a:off x="3182117" y="1349547"/>
            <a:ext cx="3229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THANKS!</a:t>
            </a:r>
            <a:endParaRPr sz="6000" dirty="0"/>
          </a:p>
        </p:txBody>
      </p:sp>
      <p:sp>
        <p:nvSpPr>
          <p:cNvPr id="753" name="Google Shape;753;p34"/>
          <p:cNvSpPr txBox="1">
            <a:spLocks noGrp="1"/>
          </p:cNvSpPr>
          <p:nvPr>
            <p:ph type="body" idx="4294967295"/>
          </p:nvPr>
        </p:nvSpPr>
        <p:spPr>
          <a:xfrm>
            <a:off x="3182117" y="2395552"/>
            <a:ext cx="3229200" cy="9572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t>Any questions?</a:t>
            </a:r>
            <a:endParaRPr dirty="0"/>
          </a:p>
        </p:txBody>
      </p:sp>
      <p:sp>
        <p:nvSpPr>
          <p:cNvPr id="754" name="Google Shape;754;p34"/>
          <p:cNvSpPr/>
          <p:nvPr/>
        </p:nvSpPr>
        <p:spPr>
          <a:xfrm>
            <a:off x="1782836" y="1679106"/>
            <a:ext cx="1180108" cy="1089975"/>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C78D8"/>
              </a:solidFill>
            </a:endParaRPr>
          </a:p>
        </p:txBody>
      </p:sp>
      <p:sp>
        <p:nvSpPr>
          <p:cNvPr id="755" name="Google Shape;755;p34"/>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2121452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latin typeface="Bahnschrift" panose="020B0502040204020203" pitchFamily="34" charset="0"/>
              </a:rPr>
              <a:t>GIỚI THIỆU VỀ CHỦ ĐỀ VÀ ĐỘNG LỰC</a:t>
            </a:r>
            <a:endParaRPr sz="2800" dirty="0">
              <a:latin typeface="Bahnschrift" panose="020B0502040204020203" pitchFamily="34" charset="0"/>
            </a:endParaRPr>
          </a:p>
        </p:txBody>
      </p:sp>
      <p:sp>
        <p:nvSpPr>
          <p:cNvPr id="561" name="Google Shape;561;p1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a:t>
            </a:fld>
            <a:endParaRPr/>
          </a:p>
        </p:txBody>
      </p:sp>
      <p:sp>
        <p:nvSpPr>
          <p:cNvPr id="7" name="Google Shape;560;p17">
            <a:extLst>
              <a:ext uri="{FF2B5EF4-FFF2-40B4-BE49-F238E27FC236}">
                <a16:creationId xmlns:a16="http://schemas.microsoft.com/office/drawing/2014/main" id="{6C46F009-318F-411C-9DFF-30447E811CB5}"/>
              </a:ext>
            </a:extLst>
          </p:cNvPr>
          <p:cNvSpPr txBox="1">
            <a:spLocks/>
          </p:cNvSpPr>
          <p:nvPr/>
        </p:nvSpPr>
        <p:spPr>
          <a:xfrm>
            <a:off x="0" y="3567040"/>
            <a:ext cx="7320117" cy="10213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chemeClr val="dk1"/>
              </a:buClr>
              <a:buSzPts val="2500"/>
              <a:buFont typeface="Dosis"/>
              <a:buChar char="✘"/>
              <a:defRPr sz="2500" b="0" i="0" u="none" strike="noStrike" cap="none">
                <a:solidFill>
                  <a:schemeClr val="dk1"/>
                </a:solidFill>
                <a:latin typeface="Dosis"/>
                <a:ea typeface="Dosis"/>
                <a:cs typeface="Dosis"/>
                <a:sym typeface="Dosis"/>
              </a:defRPr>
            </a:lvl1pPr>
            <a:lvl2pPr marL="914400" marR="0" lvl="1" indent="-355600" algn="l" rtl="0">
              <a:lnSpc>
                <a:spcPct val="100000"/>
              </a:lnSpc>
              <a:spcBef>
                <a:spcPts val="0"/>
              </a:spcBef>
              <a:spcAft>
                <a:spcPts val="0"/>
              </a:spcAft>
              <a:buClr>
                <a:schemeClr val="dk1"/>
              </a:buClr>
              <a:buSzPts val="2000"/>
              <a:buFont typeface="Dosis"/>
              <a:buChar char="✗"/>
              <a:defRPr sz="2000" b="0" i="0" u="none" strike="noStrike" cap="none">
                <a:solidFill>
                  <a:schemeClr val="dk1"/>
                </a:solidFill>
                <a:latin typeface="Dosis"/>
                <a:ea typeface="Dosis"/>
                <a:cs typeface="Dosis"/>
                <a:sym typeface="Dosis"/>
              </a:defRPr>
            </a:lvl2pPr>
            <a:lvl3pPr marL="1371600" marR="0" lvl="2" indent="-355600" algn="l" rtl="0">
              <a:lnSpc>
                <a:spcPct val="100000"/>
              </a:lnSpc>
              <a:spcBef>
                <a:spcPts val="0"/>
              </a:spcBef>
              <a:spcAft>
                <a:spcPts val="0"/>
              </a:spcAft>
              <a:buClr>
                <a:schemeClr val="dk1"/>
              </a:buClr>
              <a:buSzPts val="2000"/>
              <a:buFont typeface="Dosis"/>
              <a:buChar char="■"/>
              <a:defRPr sz="2000" b="0" i="0" u="none" strike="noStrike" cap="none">
                <a:solidFill>
                  <a:schemeClr val="dk1"/>
                </a:solidFill>
                <a:latin typeface="Dosis"/>
                <a:ea typeface="Dosis"/>
                <a:cs typeface="Dosis"/>
                <a:sym typeface="Dosis"/>
              </a:defRPr>
            </a:lvl3pPr>
            <a:lvl4pPr marL="1828800" marR="0" lvl="3"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4pPr>
            <a:lvl5pPr marL="2286000" marR="0" lvl="4"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5pPr>
            <a:lvl6pPr marL="2743200" marR="0" lvl="5"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6pPr>
            <a:lvl7pPr marL="3200400" marR="0" lvl="6"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7pPr>
            <a:lvl8pPr marL="3657600" marR="0" lvl="7"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8pPr>
            <a:lvl9pPr marL="4114800" marR="0" lvl="8"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9pPr>
          </a:lstStyle>
          <a:p>
            <a:pPr marL="69850" indent="0">
              <a:lnSpc>
                <a:spcPct val="150000"/>
              </a:lnSpc>
              <a:buFont typeface="Dosis"/>
              <a:buNone/>
            </a:pPr>
            <a:r>
              <a:rPr lang="en-GB" sz="1600" dirty="0">
                <a:latin typeface="+mn-lt"/>
              </a:rPr>
              <a:t>=&gt; </a:t>
            </a:r>
            <a:r>
              <a:rPr lang="en-GB" sz="1600" dirty="0" err="1">
                <a:latin typeface="+mn-lt"/>
              </a:rPr>
              <a:t>Từ</a:t>
            </a:r>
            <a:r>
              <a:rPr lang="en-GB" sz="1600" dirty="0">
                <a:latin typeface="+mn-lt"/>
              </a:rPr>
              <a:t> </a:t>
            </a:r>
            <a:r>
              <a:rPr lang="en-GB" sz="1600" dirty="0" err="1">
                <a:latin typeface="+mn-lt"/>
              </a:rPr>
              <a:t>đó</a:t>
            </a:r>
            <a:r>
              <a:rPr lang="en-GB" sz="1600" dirty="0">
                <a:latin typeface="+mn-lt"/>
              </a:rPr>
              <a:t> </a:t>
            </a:r>
            <a:r>
              <a:rPr lang="vi-VN" sz="1600" dirty="0">
                <a:latin typeface="+mn-lt"/>
              </a:rPr>
              <a:t>các mô hình </a:t>
            </a:r>
            <a:r>
              <a:rPr lang="vi-VN" sz="1600" b="1" dirty="0">
                <a:latin typeface="+mn-lt"/>
              </a:rPr>
              <a:t>Text Generation</a:t>
            </a:r>
            <a:r>
              <a:rPr lang="vi-VN" sz="1600" dirty="0">
                <a:latin typeface="+mn-lt"/>
              </a:rPr>
              <a:t> nổi lên như một giải pháp đột phá</a:t>
            </a:r>
            <a:r>
              <a:rPr lang="en-GB" sz="1600" dirty="0">
                <a:latin typeface="+mn-lt"/>
              </a:rPr>
              <a:t>.</a:t>
            </a:r>
          </a:p>
        </p:txBody>
      </p:sp>
      <p:sp>
        <p:nvSpPr>
          <p:cNvPr id="2" name="Rectangle 1">
            <a:extLst>
              <a:ext uri="{FF2B5EF4-FFF2-40B4-BE49-F238E27FC236}">
                <a16:creationId xmlns:a16="http://schemas.microsoft.com/office/drawing/2014/main" id="{708696CB-8819-4753-8BE4-4FAD889D2849}"/>
              </a:ext>
            </a:extLst>
          </p:cNvPr>
          <p:cNvSpPr/>
          <p:nvPr/>
        </p:nvSpPr>
        <p:spPr>
          <a:xfrm>
            <a:off x="0" y="1385897"/>
            <a:ext cx="4108076" cy="2246769"/>
          </a:xfrm>
          <a:prstGeom prst="rect">
            <a:avLst/>
          </a:prstGeom>
        </p:spPr>
        <p:txBody>
          <a:bodyPr wrap="square">
            <a:spAutoFit/>
          </a:bodyPr>
          <a:lstStyle/>
          <a:p>
            <a:pPr marL="285750" indent="-285750">
              <a:buFont typeface="Arial" panose="020B0604020202020204" pitchFamily="34" charset="0"/>
              <a:buChar char="•"/>
            </a:pPr>
            <a:r>
              <a:rPr lang="en-US" dirty="0"/>
              <a:t>T</a:t>
            </a:r>
            <a:r>
              <a:rPr lang="vi-VN" dirty="0"/>
              <a:t>rong kỷ nguyên số, dữ liệu là chìa khóa để hiểu xã hội và thị trường.</a:t>
            </a:r>
            <a:endParaRPr lang="en-US" dirty="0"/>
          </a:p>
          <a:p>
            <a:pPr marL="285750" indent="-285750">
              <a:buFont typeface="Arial" panose="020B0604020202020204" pitchFamily="34" charset="0"/>
              <a:buChar char="•"/>
            </a:pPr>
            <a:r>
              <a:rPr lang="vi-VN" dirty="0"/>
              <a:t>Twitter</a:t>
            </a:r>
            <a:r>
              <a:rPr lang="en-US" dirty="0"/>
              <a:t> </a:t>
            </a:r>
            <a:r>
              <a:rPr lang="en-US" dirty="0" err="1"/>
              <a:t>một</a:t>
            </a:r>
            <a:r>
              <a:rPr lang="en-US" dirty="0"/>
              <a:t> </a:t>
            </a:r>
            <a:r>
              <a:rPr lang="en-US" dirty="0" err="1"/>
              <a:t>mạng</a:t>
            </a:r>
            <a:r>
              <a:rPr lang="en-US" dirty="0"/>
              <a:t> </a:t>
            </a:r>
            <a:r>
              <a:rPr lang="en-US" dirty="0" err="1"/>
              <a:t>xã</a:t>
            </a:r>
            <a:r>
              <a:rPr lang="en-US" dirty="0"/>
              <a:t> </a:t>
            </a:r>
            <a:r>
              <a:rPr lang="en-US" dirty="0" err="1"/>
              <a:t>hội</a:t>
            </a:r>
            <a:r>
              <a:rPr lang="en-US" dirty="0"/>
              <a:t> </a:t>
            </a:r>
            <a:r>
              <a:rPr lang="en-US" dirty="0" err="1"/>
              <a:t>nằm</a:t>
            </a:r>
            <a:r>
              <a:rPr lang="en-US" dirty="0"/>
              <a:t> </a:t>
            </a:r>
            <a:r>
              <a:rPr lang="en-US" dirty="0" err="1"/>
              <a:t>trong</a:t>
            </a:r>
            <a:r>
              <a:rPr lang="en-US" dirty="0"/>
              <a:t> top </a:t>
            </a:r>
            <a:r>
              <a:rPr lang="en-US" dirty="0" err="1"/>
              <a:t>với</a:t>
            </a:r>
            <a:r>
              <a:rPr lang="en-US" dirty="0"/>
              <a:t> </a:t>
            </a:r>
            <a:r>
              <a:rPr lang="en-US" dirty="0" err="1"/>
              <a:t>số</a:t>
            </a:r>
            <a:r>
              <a:rPr lang="en-US" dirty="0"/>
              <a:t> ng</a:t>
            </a:r>
            <a:r>
              <a:rPr lang="vi-VN" dirty="0"/>
              <a:t>ư</a:t>
            </a:r>
            <a:r>
              <a:rPr lang="en-US" dirty="0" err="1"/>
              <a:t>ời</a:t>
            </a:r>
            <a:r>
              <a:rPr lang="en-US" dirty="0"/>
              <a:t> </a:t>
            </a:r>
            <a:r>
              <a:rPr lang="en-US" dirty="0" err="1"/>
              <a:t>dùng</a:t>
            </a:r>
            <a:r>
              <a:rPr lang="en-US" dirty="0"/>
              <a:t> </a:t>
            </a:r>
            <a:r>
              <a:rPr lang="en-US" dirty="0" err="1"/>
              <a:t>lớn</a:t>
            </a:r>
            <a:r>
              <a:rPr lang="en-US" dirty="0"/>
              <a:t> </a:t>
            </a:r>
            <a:r>
              <a:rPr lang="en-US" dirty="0" err="1"/>
              <a:t>nhất</a:t>
            </a:r>
            <a:r>
              <a:rPr lang="en-US" dirty="0"/>
              <a:t> </a:t>
            </a:r>
            <a:r>
              <a:rPr lang="en-US" dirty="0" err="1"/>
              <a:t>thế</a:t>
            </a:r>
            <a:r>
              <a:rPr lang="en-US" dirty="0"/>
              <a:t> </a:t>
            </a:r>
            <a:r>
              <a:rPr lang="en-US" dirty="0" err="1"/>
              <a:t>giới</a:t>
            </a:r>
            <a:r>
              <a:rPr lang="en-US" dirty="0"/>
              <a:t> </a:t>
            </a:r>
            <a:r>
              <a:rPr lang="vi-VN" dirty="0"/>
              <a:t>đóng vai trò như một kho dữ liệu phong phú, chứa đựng các xu hướng, quan điểm và thông tin thời sự. </a:t>
            </a:r>
            <a:endParaRPr lang="en-US" dirty="0"/>
          </a:p>
          <a:p>
            <a:pPr marL="285750" indent="-285750">
              <a:buFont typeface="Arial" panose="020B0604020202020204" pitchFamily="34" charset="0"/>
              <a:buChar char="•"/>
            </a:pPr>
            <a:r>
              <a:rPr lang="vi-VN" dirty="0"/>
              <a:t>Với lượng dữ liệu khổng lồ, liệu có thể khai thác chúng để phục vụ marketing, bán hàng và tự động tạo các bài đăng quảng cáo thu hút hàng triệu lượt "like"?</a:t>
            </a:r>
            <a:endParaRPr lang="en-US" dirty="0"/>
          </a:p>
        </p:txBody>
      </p:sp>
      <p:pic>
        <p:nvPicPr>
          <p:cNvPr id="4" name="Picture 3">
            <a:extLst>
              <a:ext uri="{FF2B5EF4-FFF2-40B4-BE49-F238E27FC236}">
                <a16:creationId xmlns:a16="http://schemas.microsoft.com/office/drawing/2014/main" id="{1C1868D9-20EB-46EA-BEFF-BA47FB96A31F}"/>
              </a:ext>
            </a:extLst>
          </p:cNvPr>
          <p:cNvPicPr>
            <a:picLocks noChangeAspect="1"/>
          </p:cNvPicPr>
          <p:nvPr/>
        </p:nvPicPr>
        <p:blipFill>
          <a:blip r:embed="rId3"/>
          <a:stretch>
            <a:fillRect/>
          </a:stretch>
        </p:blipFill>
        <p:spPr>
          <a:xfrm>
            <a:off x="3995713" y="1065760"/>
            <a:ext cx="4186822" cy="21148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6CCA8-96C7-4EC8-A7A0-ABA01E222559}"/>
              </a:ext>
            </a:extLst>
          </p:cNvPr>
          <p:cNvSpPr>
            <a:spLocks noGrp="1"/>
          </p:cNvSpPr>
          <p:nvPr>
            <p:ph type="title"/>
          </p:nvPr>
        </p:nvSpPr>
        <p:spPr>
          <a:xfrm>
            <a:off x="747925" y="225025"/>
            <a:ext cx="5854581" cy="635587"/>
          </a:xfrm>
        </p:spPr>
        <p:txBody>
          <a:bodyPr/>
          <a:lstStyle/>
          <a:p>
            <a:r>
              <a:rPr lang="en" sz="2400" dirty="0">
                <a:latin typeface="+mj-lt"/>
              </a:rPr>
              <a:t>GIỚI THIỆU VỀ CHỦ ĐỀ VÀ ĐỘNG LỰC</a:t>
            </a:r>
            <a:endParaRPr lang="en-US" sz="2400" dirty="0">
              <a:latin typeface="+mj-lt"/>
            </a:endParaRPr>
          </a:p>
        </p:txBody>
      </p:sp>
      <p:sp>
        <p:nvSpPr>
          <p:cNvPr id="4" name="Slide Number Placeholder 3">
            <a:extLst>
              <a:ext uri="{FF2B5EF4-FFF2-40B4-BE49-F238E27FC236}">
                <a16:creationId xmlns:a16="http://schemas.microsoft.com/office/drawing/2014/main" id="{A5116266-2DBA-484F-BC2E-5463F8AE85A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a:t>
            </a:fld>
            <a:endParaRPr lang="en"/>
          </a:p>
        </p:txBody>
      </p:sp>
      <p:sp>
        <p:nvSpPr>
          <p:cNvPr id="5" name="Rectangle 4">
            <a:extLst>
              <a:ext uri="{FF2B5EF4-FFF2-40B4-BE49-F238E27FC236}">
                <a16:creationId xmlns:a16="http://schemas.microsoft.com/office/drawing/2014/main" id="{0B3C8763-973B-48C3-9F19-556E63D76147}"/>
              </a:ext>
            </a:extLst>
          </p:cNvPr>
          <p:cNvSpPr/>
          <p:nvPr/>
        </p:nvSpPr>
        <p:spPr>
          <a:xfrm>
            <a:off x="558053" y="1133232"/>
            <a:ext cx="4235823" cy="3108543"/>
          </a:xfrm>
          <a:prstGeom prst="rect">
            <a:avLst/>
          </a:prstGeom>
        </p:spPr>
        <p:txBody>
          <a:bodyPr wrap="square">
            <a:spAutoFit/>
          </a:bodyPr>
          <a:lstStyle/>
          <a:p>
            <a:pPr marL="285750" indent="-285750">
              <a:buFont typeface="Arial" panose="020B0604020202020204" pitchFamily="34" charset="0"/>
              <a:buChar char="•"/>
            </a:pPr>
            <a:r>
              <a:rPr lang="en-US" b="1" dirty="0" err="1"/>
              <a:t>Bài</a:t>
            </a:r>
            <a:r>
              <a:rPr lang="en-US" b="1" dirty="0"/>
              <a:t> </a:t>
            </a:r>
            <a:r>
              <a:rPr lang="en-US" b="1" dirty="0" err="1"/>
              <a:t>toán</a:t>
            </a:r>
            <a:r>
              <a:rPr lang="en-US" b="1" dirty="0"/>
              <a:t> Text Generation</a:t>
            </a:r>
            <a:r>
              <a:rPr lang="en-US" dirty="0"/>
              <a:t> (</a:t>
            </a:r>
            <a:r>
              <a:rPr lang="en-US" dirty="0" err="1"/>
              <a:t>Tạo</a:t>
            </a:r>
            <a:r>
              <a:rPr lang="en-US" dirty="0"/>
              <a:t> </a:t>
            </a:r>
            <a:r>
              <a:rPr lang="en-US" dirty="0" err="1"/>
              <a:t>văn</a:t>
            </a:r>
            <a:r>
              <a:rPr lang="en-US" dirty="0"/>
              <a:t> </a:t>
            </a:r>
            <a:r>
              <a:rPr lang="en-US" dirty="0" err="1"/>
              <a:t>bản</a:t>
            </a:r>
            <a:r>
              <a:rPr lang="en-US" dirty="0"/>
              <a:t> </a:t>
            </a:r>
            <a:r>
              <a:rPr lang="en-US" dirty="0" err="1"/>
              <a:t>tự</a:t>
            </a:r>
            <a:r>
              <a:rPr lang="en-US" dirty="0"/>
              <a:t> </a:t>
            </a:r>
            <a:r>
              <a:rPr lang="en-US" dirty="0" err="1"/>
              <a:t>động</a:t>
            </a:r>
            <a:r>
              <a:rPr lang="en-US" dirty="0"/>
              <a:t>) </a:t>
            </a:r>
            <a:r>
              <a:rPr lang="en-US" dirty="0" err="1"/>
              <a:t>là</a:t>
            </a:r>
            <a:r>
              <a:rPr lang="en-US" dirty="0"/>
              <a:t> </a:t>
            </a:r>
            <a:r>
              <a:rPr lang="en-US" dirty="0" err="1"/>
              <a:t>một</a:t>
            </a:r>
            <a:r>
              <a:rPr lang="en-US" dirty="0"/>
              <a:t> </a:t>
            </a:r>
            <a:r>
              <a:rPr lang="en-US" dirty="0" err="1"/>
              <a:t>trong</a:t>
            </a:r>
            <a:r>
              <a:rPr lang="en-US" dirty="0"/>
              <a:t> </a:t>
            </a:r>
            <a:r>
              <a:rPr lang="en-US" dirty="0" err="1"/>
              <a:t>những</a:t>
            </a:r>
            <a:r>
              <a:rPr lang="en-US" dirty="0"/>
              <a:t> </a:t>
            </a:r>
            <a:r>
              <a:rPr lang="en-US" dirty="0" err="1"/>
              <a:t>ứng</a:t>
            </a:r>
            <a:r>
              <a:rPr lang="en-US" dirty="0"/>
              <a:t> </a:t>
            </a:r>
            <a:r>
              <a:rPr lang="en-US" dirty="0" err="1"/>
              <a:t>dụng</a:t>
            </a:r>
            <a:r>
              <a:rPr lang="en-US" dirty="0"/>
              <a:t> </a:t>
            </a:r>
            <a:r>
              <a:rPr lang="en-US" dirty="0" err="1"/>
              <a:t>nổi</a:t>
            </a:r>
            <a:r>
              <a:rPr lang="en-US" dirty="0"/>
              <a:t> </a:t>
            </a:r>
            <a:r>
              <a:rPr lang="en-US" dirty="0" err="1"/>
              <a:t>bật</a:t>
            </a:r>
            <a:r>
              <a:rPr lang="en-US" dirty="0"/>
              <a:t> </a:t>
            </a:r>
            <a:r>
              <a:rPr lang="en-US" dirty="0" err="1"/>
              <a:t>của</a:t>
            </a:r>
            <a:r>
              <a:rPr lang="en-US" dirty="0"/>
              <a:t> </a:t>
            </a:r>
            <a:r>
              <a:rPr lang="en-US" dirty="0" err="1"/>
              <a:t>trí</a:t>
            </a:r>
            <a:r>
              <a:rPr lang="en-US" dirty="0"/>
              <a:t> </a:t>
            </a:r>
            <a:r>
              <a:rPr lang="en-US" dirty="0" err="1"/>
              <a:t>tuệ</a:t>
            </a:r>
            <a:r>
              <a:rPr lang="en-US" dirty="0"/>
              <a:t> </a:t>
            </a:r>
            <a:r>
              <a:rPr lang="en-US" dirty="0" err="1"/>
              <a:t>nhân</a:t>
            </a:r>
            <a:r>
              <a:rPr lang="en-US" dirty="0"/>
              <a:t> </a:t>
            </a:r>
            <a:r>
              <a:rPr lang="en-US" dirty="0" err="1"/>
              <a:t>tạo</a:t>
            </a:r>
            <a:r>
              <a:rPr lang="en-US" dirty="0"/>
              <a:t>, </a:t>
            </a:r>
            <a:r>
              <a:rPr lang="en-US" dirty="0" err="1"/>
              <a:t>nhằm</a:t>
            </a:r>
            <a:r>
              <a:rPr lang="en-US" dirty="0"/>
              <a:t> </a:t>
            </a:r>
            <a:r>
              <a:rPr lang="en-US" dirty="0" err="1"/>
              <a:t>mục</a:t>
            </a:r>
            <a:r>
              <a:rPr lang="en-US" dirty="0"/>
              <a:t> </a:t>
            </a:r>
            <a:r>
              <a:rPr lang="en-US" dirty="0" err="1"/>
              <a:t>đích</a:t>
            </a:r>
            <a:r>
              <a:rPr lang="en-US" dirty="0"/>
              <a:t> </a:t>
            </a:r>
            <a:r>
              <a:rPr lang="en-US" dirty="0" err="1"/>
              <a:t>tạo</a:t>
            </a:r>
            <a:r>
              <a:rPr lang="en-US" dirty="0"/>
              <a:t> ra </a:t>
            </a:r>
            <a:r>
              <a:rPr lang="en-US" dirty="0" err="1"/>
              <a:t>văn</a:t>
            </a:r>
            <a:r>
              <a:rPr lang="en-US" dirty="0"/>
              <a:t> </a:t>
            </a:r>
            <a:r>
              <a:rPr lang="en-US" dirty="0" err="1"/>
              <a:t>bản</a:t>
            </a:r>
            <a:r>
              <a:rPr lang="en-US" dirty="0"/>
              <a:t> </a:t>
            </a:r>
            <a:r>
              <a:rPr lang="en-US" dirty="0" err="1"/>
              <a:t>từ</a:t>
            </a:r>
            <a:r>
              <a:rPr lang="en-US" dirty="0"/>
              <a:t> </a:t>
            </a:r>
            <a:r>
              <a:rPr lang="en-US" dirty="0" err="1"/>
              <a:t>các</a:t>
            </a:r>
            <a:r>
              <a:rPr lang="en-US" dirty="0"/>
              <a:t> </a:t>
            </a:r>
            <a:r>
              <a:rPr lang="en-US" dirty="0" err="1"/>
              <a:t>mẫu</a:t>
            </a:r>
            <a:r>
              <a:rPr lang="en-US" dirty="0"/>
              <a:t> </a:t>
            </a:r>
            <a:r>
              <a:rPr lang="en-US" dirty="0" err="1"/>
              <a:t>dữ</a:t>
            </a:r>
            <a:r>
              <a:rPr lang="en-US" dirty="0"/>
              <a:t> </a:t>
            </a:r>
            <a:r>
              <a:rPr lang="en-US" dirty="0" err="1"/>
              <a:t>liệu</a:t>
            </a:r>
            <a:r>
              <a:rPr lang="en-US" dirty="0"/>
              <a:t> </a:t>
            </a:r>
            <a:r>
              <a:rPr lang="en-US" dirty="0" err="1"/>
              <a:t>đầu</a:t>
            </a:r>
            <a:r>
              <a:rPr lang="en-US" dirty="0"/>
              <a:t> </a:t>
            </a:r>
            <a:r>
              <a:rPr lang="en-US" dirty="0" err="1"/>
              <a:t>vào</a:t>
            </a:r>
            <a:r>
              <a:rPr lang="en-US" dirty="0"/>
              <a:t>. </a:t>
            </a:r>
          </a:p>
          <a:p>
            <a:pPr marL="285750" indent="-285750">
              <a:buFont typeface="Arial" panose="020B0604020202020204" pitchFamily="34" charset="0"/>
              <a:buChar char="•"/>
            </a:pPr>
            <a:r>
              <a:rPr lang="en-US" dirty="0" err="1"/>
              <a:t>Bài</a:t>
            </a:r>
            <a:r>
              <a:rPr lang="en-US" dirty="0"/>
              <a:t> </a:t>
            </a:r>
            <a:r>
              <a:rPr lang="en-US" dirty="0" err="1"/>
              <a:t>toán</a:t>
            </a:r>
            <a:r>
              <a:rPr lang="en-US" dirty="0"/>
              <a:t> </a:t>
            </a:r>
            <a:r>
              <a:rPr lang="en-US" dirty="0" err="1"/>
              <a:t>này</a:t>
            </a:r>
            <a:r>
              <a:rPr lang="en-US" dirty="0"/>
              <a:t> </a:t>
            </a:r>
            <a:r>
              <a:rPr lang="en-US" dirty="0" err="1"/>
              <a:t>đặc</a:t>
            </a:r>
            <a:r>
              <a:rPr lang="en-US" dirty="0"/>
              <a:t> </a:t>
            </a:r>
            <a:r>
              <a:rPr lang="en-US" dirty="0" err="1"/>
              <a:t>biệt</a:t>
            </a:r>
            <a:r>
              <a:rPr lang="en-US" dirty="0"/>
              <a:t> </a:t>
            </a:r>
            <a:r>
              <a:rPr lang="en-US" dirty="0" err="1"/>
              <a:t>hữu</a:t>
            </a:r>
            <a:r>
              <a:rPr lang="en-US" dirty="0"/>
              <a:t> </a:t>
            </a:r>
            <a:r>
              <a:rPr lang="en-US" dirty="0" err="1"/>
              <a:t>ích</a:t>
            </a:r>
            <a:r>
              <a:rPr lang="en-US" dirty="0"/>
              <a:t> </a:t>
            </a:r>
            <a:r>
              <a:rPr lang="en-US" dirty="0" err="1"/>
              <a:t>trong</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từ</a:t>
            </a:r>
            <a:r>
              <a:rPr lang="en-US" dirty="0"/>
              <a:t> marketing, </a:t>
            </a:r>
            <a:r>
              <a:rPr lang="en-US" dirty="0" err="1"/>
              <a:t>dịch</a:t>
            </a:r>
            <a:r>
              <a:rPr lang="en-US" dirty="0"/>
              <a:t> </a:t>
            </a:r>
            <a:r>
              <a:rPr lang="en-US" dirty="0" err="1"/>
              <a:t>thuật</a:t>
            </a:r>
            <a:r>
              <a:rPr lang="en-US" dirty="0"/>
              <a:t> </a:t>
            </a:r>
            <a:r>
              <a:rPr lang="en-US" dirty="0" err="1"/>
              <a:t>tự</a:t>
            </a:r>
            <a:r>
              <a:rPr lang="en-US" dirty="0"/>
              <a:t> </a:t>
            </a:r>
            <a:r>
              <a:rPr lang="en-US" dirty="0" err="1"/>
              <a:t>động</a:t>
            </a:r>
            <a:r>
              <a:rPr lang="en-US" dirty="0"/>
              <a:t>, </a:t>
            </a:r>
            <a:r>
              <a:rPr lang="en-US" dirty="0" err="1"/>
              <a:t>đến</a:t>
            </a:r>
            <a:r>
              <a:rPr lang="en-US" dirty="0"/>
              <a:t> </a:t>
            </a:r>
            <a:r>
              <a:rPr lang="en-US" dirty="0" err="1"/>
              <a:t>sáng</a:t>
            </a:r>
            <a:r>
              <a:rPr lang="en-US" dirty="0"/>
              <a:t> </a:t>
            </a:r>
            <a:r>
              <a:rPr lang="en-US" dirty="0" err="1"/>
              <a:t>tạo</a:t>
            </a:r>
            <a:r>
              <a:rPr lang="en-US" dirty="0"/>
              <a:t> </a:t>
            </a:r>
            <a:r>
              <a:rPr lang="en-US" dirty="0" err="1"/>
              <a:t>nội</a:t>
            </a:r>
            <a:r>
              <a:rPr lang="en-US" dirty="0"/>
              <a:t> dung </a:t>
            </a:r>
            <a:r>
              <a:rPr lang="en-US" dirty="0" err="1"/>
              <a:t>và</a:t>
            </a:r>
            <a:r>
              <a:rPr lang="en-US" dirty="0"/>
              <a:t> </a:t>
            </a:r>
            <a:r>
              <a:rPr lang="en-US" dirty="0" err="1"/>
              <a:t>hỗ</a:t>
            </a:r>
            <a:r>
              <a:rPr lang="en-US" dirty="0"/>
              <a:t> </a:t>
            </a:r>
            <a:r>
              <a:rPr lang="en-US" dirty="0" err="1"/>
              <a:t>trợ</a:t>
            </a:r>
            <a:r>
              <a:rPr lang="en-US" dirty="0"/>
              <a:t> </a:t>
            </a:r>
            <a:r>
              <a:rPr lang="en-US" dirty="0" err="1"/>
              <a:t>khách</a:t>
            </a:r>
            <a:r>
              <a:rPr lang="en-US" dirty="0"/>
              <a:t> </a:t>
            </a:r>
            <a:r>
              <a:rPr lang="en-US" dirty="0" err="1"/>
              <a:t>hàng</a:t>
            </a:r>
            <a:r>
              <a:rPr lang="en-US" dirty="0"/>
              <a:t>.</a:t>
            </a:r>
          </a:p>
          <a:p>
            <a:endParaRPr lang="en-US" dirty="0"/>
          </a:p>
          <a:p>
            <a:r>
              <a:rPr lang="vi-VN" dirty="0"/>
              <a:t>Một ví dụ điển hình của text generation là việc tạo bài đăng trên mạng xã hội tự động. Mô hình có thể học cách tạo ra các bài viết hấp dẫn, phù hợp với các xu hướng hoặc nhu cầu của người dùng, giúp tiết kiệm thời gian và công sức trong việc phát triển nội dung cho chiến dịch marketing.</a:t>
            </a:r>
            <a:endParaRPr lang="en-US" dirty="0"/>
          </a:p>
        </p:txBody>
      </p:sp>
      <p:pic>
        <p:nvPicPr>
          <p:cNvPr id="2050" name="Picture 2" descr="AI Text Generation Clearly Explained! - YouTube">
            <a:extLst>
              <a:ext uri="{FF2B5EF4-FFF2-40B4-BE49-F238E27FC236}">
                <a16:creationId xmlns:a16="http://schemas.microsoft.com/office/drawing/2014/main" id="{C3EB1AF5-8932-45C6-AC73-DD6F1445DC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3876" y="1301320"/>
            <a:ext cx="2746282" cy="205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62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800" dirty="0">
                <a:latin typeface="Bahnschrift" panose="020B0502040204020203" pitchFamily="34" charset="0"/>
              </a:rPr>
              <a:t>SƠ ĐỒ KIẾN TRÚC</a:t>
            </a:r>
          </a:p>
        </p:txBody>
      </p:sp>
      <p:sp>
        <p:nvSpPr>
          <p:cNvPr id="561" name="Google Shape;561;p1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a:t>
            </a:fld>
            <a:endParaRPr/>
          </a:p>
        </p:txBody>
      </p:sp>
      <p:pic>
        <p:nvPicPr>
          <p:cNvPr id="3" name="Picture 2">
            <a:extLst>
              <a:ext uri="{FF2B5EF4-FFF2-40B4-BE49-F238E27FC236}">
                <a16:creationId xmlns:a16="http://schemas.microsoft.com/office/drawing/2014/main" id="{8920EC8B-9E1B-4DEE-AE71-53B22DFA073E}"/>
              </a:ext>
            </a:extLst>
          </p:cNvPr>
          <p:cNvPicPr>
            <a:picLocks noChangeAspect="1"/>
          </p:cNvPicPr>
          <p:nvPr/>
        </p:nvPicPr>
        <p:blipFill>
          <a:blip r:embed="rId3"/>
          <a:stretch>
            <a:fillRect/>
          </a:stretch>
        </p:blipFill>
        <p:spPr>
          <a:xfrm>
            <a:off x="639319" y="1610210"/>
            <a:ext cx="6421582" cy="2616854"/>
          </a:xfrm>
          <a:prstGeom prst="rect">
            <a:avLst/>
          </a:prstGeom>
        </p:spPr>
      </p:pic>
    </p:spTree>
    <p:extLst>
      <p:ext uri="{BB962C8B-B14F-4D97-AF65-F5344CB8AC3E}">
        <p14:creationId xmlns:p14="http://schemas.microsoft.com/office/powerpoint/2010/main" val="2783208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7"/>
          <p:cNvSpPr txBox="1">
            <a:spLocks noGrp="1"/>
          </p:cNvSpPr>
          <p:nvPr>
            <p:ph type="title"/>
          </p:nvPr>
        </p:nvSpPr>
        <p:spPr>
          <a:xfrm>
            <a:off x="747925" y="225025"/>
            <a:ext cx="7353928"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latin typeface="+mj-lt"/>
              </a:rPr>
              <a:t>WORKFLOW THU </a:t>
            </a:r>
            <a:r>
              <a:rPr lang="en-US" sz="2400" dirty="0" err="1">
                <a:latin typeface="+mj-lt"/>
              </a:rPr>
              <a:t>NHẬP</a:t>
            </a:r>
            <a:r>
              <a:rPr lang="en-US" sz="2400" dirty="0">
                <a:latin typeface="+mj-lt"/>
              </a:rPr>
              <a:t> </a:t>
            </a:r>
            <a:r>
              <a:rPr lang="en-US" sz="2400" dirty="0" err="1">
                <a:latin typeface="+mj-lt"/>
              </a:rPr>
              <a:t>TỰ</a:t>
            </a:r>
            <a:r>
              <a:rPr lang="en-US" sz="2400" dirty="0">
                <a:latin typeface="+mj-lt"/>
              </a:rPr>
              <a:t> </a:t>
            </a:r>
            <a:r>
              <a:rPr lang="en-US" sz="2400" dirty="0" err="1">
                <a:latin typeface="+mj-lt"/>
              </a:rPr>
              <a:t>ĐỘNG</a:t>
            </a:r>
            <a:r>
              <a:rPr lang="en-US" sz="2400" dirty="0">
                <a:latin typeface="+mj-lt"/>
              </a:rPr>
              <a:t> </a:t>
            </a:r>
            <a:r>
              <a:rPr lang="en-US" sz="2400" dirty="0" err="1">
                <a:latin typeface="+mj-lt"/>
              </a:rPr>
              <a:t>TRÊN</a:t>
            </a:r>
            <a:r>
              <a:rPr lang="en-US" sz="2400" dirty="0">
                <a:latin typeface="+mj-lt"/>
              </a:rPr>
              <a:t> </a:t>
            </a:r>
            <a:r>
              <a:rPr lang="en-US" sz="2400" dirty="0" err="1">
                <a:latin typeface="+mj-lt"/>
              </a:rPr>
              <a:t>NIFI</a:t>
            </a:r>
            <a:endParaRPr lang="en-US" sz="2400" dirty="0">
              <a:latin typeface="+mj-lt"/>
            </a:endParaRPr>
          </a:p>
        </p:txBody>
      </p:sp>
      <p:sp>
        <p:nvSpPr>
          <p:cNvPr id="561" name="Google Shape;561;p1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a:t>
            </a:fld>
            <a:endParaRPr/>
          </a:p>
        </p:txBody>
      </p:sp>
      <p:pic>
        <p:nvPicPr>
          <p:cNvPr id="4" name="Picture 3">
            <a:extLst>
              <a:ext uri="{FF2B5EF4-FFF2-40B4-BE49-F238E27FC236}">
                <a16:creationId xmlns:a16="http://schemas.microsoft.com/office/drawing/2014/main" id="{F8853FA1-2F20-4950-B54A-13507A678475}"/>
              </a:ext>
            </a:extLst>
          </p:cNvPr>
          <p:cNvPicPr>
            <a:picLocks noChangeAspect="1"/>
          </p:cNvPicPr>
          <p:nvPr/>
        </p:nvPicPr>
        <p:blipFill>
          <a:blip r:embed="rId3"/>
          <a:stretch>
            <a:fillRect/>
          </a:stretch>
        </p:blipFill>
        <p:spPr>
          <a:xfrm>
            <a:off x="152400" y="1378527"/>
            <a:ext cx="6995235" cy="2664626"/>
          </a:xfrm>
          <a:prstGeom prst="rect">
            <a:avLst/>
          </a:prstGeom>
        </p:spPr>
      </p:pic>
    </p:spTree>
    <p:extLst>
      <p:ext uri="{BB962C8B-B14F-4D97-AF65-F5344CB8AC3E}">
        <p14:creationId xmlns:p14="http://schemas.microsoft.com/office/powerpoint/2010/main" val="1853929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7F0CD-CAA9-41D6-9073-867768B189D0}"/>
              </a:ext>
            </a:extLst>
          </p:cNvPr>
          <p:cNvSpPr>
            <a:spLocks noGrp="1"/>
          </p:cNvSpPr>
          <p:nvPr>
            <p:ph type="title"/>
          </p:nvPr>
        </p:nvSpPr>
        <p:spPr>
          <a:xfrm>
            <a:off x="747925" y="225025"/>
            <a:ext cx="7347204" cy="857400"/>
          </a:xfrm>
        </p:spPr>
        <p:txBody>
          <a:bodyPr/>
          <a:lstStyle/>
          <a:p>
            <a:r>
              <a:rPr lang="en-US" sz="2400" dirty="0">
                <a:latin typeface="+mj-lt"/>
              </a:rPr>
              <a:t>FILTER </a:t>
            </a:r>
            <a:r>
              <a:rPr lang="en-US" sz="2400" dirty="0" err="1">
                <a:latin typeface="+mj-lt"/>
              </a:rPr>
              <a:t>ĐỂ</a:t>
            </a:r>
            <a:r>
              <a:rPr lang="en-US" sz="2400" dirty="0">
                <a:latin typeface="+mj-lt"/>
              </a:rPr>
              <a:t> </a:t>
            </a:r>
            <a:r>
              <a:rPr lang="en-US" sz="2400" dirty="0" err="1">
                <a:latin typeface="+mj-lt"/>
              </a:rPr>
              <a:t>LỌC</a:t>
            </a:r>
            <a:r>
              <a:rPr lang="en-US" sz="2400" dirty="0">
                <a:latin typeface="+mj-lt"/>
              </a:rPr>
              <a:t> </a:t>
            </a:r>
            <a:r>
              <a:rPr lang="en-US" sz="2400" dirty="0" err="1">
                <a:latin typeface="+mj-lt"/>
              </a:rPr>
              <a:t>DỮ</a:t>
            </a:r>
            <a:r>
              <a:rPr lang="en-US" sz="2400" dirty="0">
                <a:latin typeface="+mj-lt"/>
              </a:rPr>
              <a:t> </a:t>
            </a:r>
            <a:r>
              <a:rPr lang="en-US" sz="2400" dirty="0" err="1">
                <a:latin typeface="+mj-lt"/>
              </a:rPr>
              <a:t>LIỆU</a:t>
            </a:r>
            <a:r>
              <a:rPr lang="en-US" sz="2400" dirty="0">
                <a:latin typeface="+mj-lt"/>
              </a:rPr>
              <a:t> THU </a:t>
            </a:r>
            <a:r>
              <a:rPr lang="en-US" sz="2400" dirty="0" err="1">
                <a:latin typeface="+mj-lt"/>
              </a:rPr>
              <a:t>NHẬP</a:t>
            </a:r>
            <a:r>
              <a:rPr lang="en-US" sz="2400" dirty="0">
                <a:latin typeface="+mj-lt"/>
              </a:rPr>
              <a:t> </a:t>
            </a:r>
            <a:r>
              <a:rPr lang="en-US" sz="2400" dirty="0" err="1">
                <a:latin typeface="+mj-lt"/>
              </a:rPr>
              <a:t>TRÊN</a:t>
            </a:r>
            <a:r>
              <a:rPr lang="en-US" sz="2400" dirty="0">
                <a:latin typeface="+mj-lt"/>
              </a:rPr>
              <a:t> </a:t>
            </a:r>
            <a:r>
              <a:rPr lang="en-US" sz="2400" dirty="0" err="1">
                <a:latin typeface="+mj-lt"/>
              </a:rPr>
              <a:t>NIFI</a:t>
            </a:r>
            <a:endParaRPr lang="en-US" sz="2400" dirty="0">
              <a:latin typeface="+mj-lt"/>
            </a:endParaRPr>
          </a:p>
        </p:txBody>
      </p:sp>
      <p:sp>
        <p:nvSpPr>
          <p:cNvPr id="4" name="Slide Number Placeholder 3">
            <a:extLst>
              <a:ext uri="{FF2B5EF4-FFF2-40B4-BE49-F238E27FC236}">
                <a16:creationId xmlns:a16="http://schemas.microsoft.com/office/drawing/2014/main" id="{F547631F-DAB2-46AC-B4BB-09F7C82D869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a:t>
            </a:fld>
            <a:endParaRPr lang="en"/>
          </a:p>
        </p:txBody>
      </p:sp>
      <p:pic>
        <p:nvPicPr>
          <p:cNvPr id="5" name="image10.png">
            <a:extLst>
              <a:ext uri="{FF2B5EF4-FFF2-40B4-BE49-F238E27FC236}">
                <a16:creationId xmlns:a16="http://schemas.microsoft.com/office/drawing/2014/main" id="{AB20746F-1474-42DF-BB45-70F8F34753B8}"/>
              </a:ext>
            </a:extLst>
          </p:cNvPr>
          <p:cNvPicPr/>
          <p:nvPr/>
        </p:nvPicPr>
        <p:blipFill>
          <a:blip r:embed="rId2"/>
          <a:srcRect/>
          <a:stretch>
            <a:fillRect/>
          </a:stretch>
        </p:blipFill>
        <p:spPr>
          <a:xfrm>
            <a:off x="563563" y="1168400"/>
            <a:ext cx="5730875" cy="3975100"/>
          </a:xfrm>
          <a:prstGeom prst="rect">
            <a:avLst/>
          </a:prstGeom>
          <a:ln/>
        </p:spPr>
      </p:pic>
    </p:spTree>
    <p:extLst>
      <p:ext uri="{BB962C8B-B14F-4D97-AF65-F5344CB8AC3E}">
        <p14:creationId xmlns:p14="http://schemas.microsoft.com/office/powerpoint/2010/main" val="3270729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708D0-D8F2-4887-A56C-A2B88B8E0FB0}"/>
              </a:ext>
            </a:extLst>
          </p:cNvPr>
          <p:cNvSpPr>
            <a:spLocks noGrp="1"/>
          </p:cNvSpPr>
          <p:nvPr>
            <p:ph type="title"/>
          </p:nvPr>
        </p:nvSpPr>
        <p:spPr>
          <a:xfrm>
            <a:off x="275664" y="225025"/>
            <a:ext cx="6804211" cy="857400"/>
          </a:xfrm>
        </p:spPr>
        <p:txBody>
          <a:bodyPr/>
          <a:lstStyle/>
          <a:p>
            <a:r>
              <a:rPr lang="en-US" sz="2400" dirty="0" err="1">
                <a:latin typeface="+mj-lt"/>
              </a:rPr>
              <a:t>THIẾT</a:t>
            </a:r>
            <a:r>
              <a:rPr lang="en-US" sz="2400" dirty="0">
                <a:latin typeface="+mj-lt"/>
              </a:rPr>
              <a:t> </a:t>
            </a:r>
            <a:r>
              <a:rPr lang="en-US" sz="2400" dirty="0" err="1">
                <a:latin typeface="+mj-lt"/>
              </a:rPr>
              <a:t>LẬP</a:t>
            </a:r>
            <a:r>
              <a:rPr lang="en-US" sz="2400" dirty="0">
                <a:latin typeface="+mj-lt"/>
              </a:rPr>
              <a:t> </a:t>
            </a:r>
            <a:r>
              <a:rPr lang="en-US" sz="2400" dirty="0" err="1">
                <a:latin typeface="+mj-lt"/>
              </a:rPr>
              <a:t>TẠO</a:t>
            </a:r>
            <a:r>
              <a:rPr lang="en-US" sz="2400" dirty="0">
                <a:latin typeface="+mj-lt"/>
              </a:rPr>
              <a:t> PRODUCER </a:t>
            </a:r>
            <a:r>
              <a:rPr lang="en-US" sz="2400" dirty="0" err="1">
                <a:latin typeface="+mj-lt"/>
              </a:rPr>
              <a:t>TRUYỀN</a:t>
            </a:r>
            <a:r>
              <a:rPr lang="en-US" sz="2400" dirty="0">
                <a:latin typeface="+mj-lt"/>
              </a:rPr>
              <a:t> </a:t>
            </a:r>
            <a:r>
              <a:rPr lang="en-US" sz="2400" dirty="0" err="1">
                <a:latin typeface="+mj-lt"/>
              </a:rPr>
              <a:t>DỮ</a:t>
            </a:r>
            <a:r>
              <a:rPr lang="en-US" sz="2400" dirty="0">
                <a:latin typeface="+mj-lt"/>
              </a:rPr>
              <a:t> </a:t>
            </a:r>
            <a:r>
              <a:rPr lang="en-US" sz="2400" dirty="0" err="1">
                <a:latin typeface="+mj-lt"/>
              </a:rPr>
              <a:t>LIỆU</a:t>
            </a:r>
            <a:r>
              <a:rPr lang="en-US" sz="2400" dirty="0">
                <a:latin typeface="+mj-lt"/>
              </a:rPr>
              <a:t> </a:t>
            </a:r>
            <a:r>
              <a:rPr lang="en-US" sz="2400" dirty="0" err="1">
                <a:latin typeface="+mj-lt"/>
              </a:rPr>
              <a:t>TRÊN</a:t>
            </a:r>
            <a:r>
              <a:rPr lang="en-US" sz="2400" dirty="0">
                <a:latin typeface="+mj-lt"/>
              </a:rPr>
              <a:t> KAFKA</a:t>
            </a:r>
          </a:p>
        </p:txBody>
      </p:sp>
      <p:sp>
        <p:nvSpPr>
          <p:cNvPr id="4" name="Slide Number Placeholder 3">
            <a:extLst>
              <a:ext uri="{FF2B5EF4-FFF2-40B4-BE49-F238E27FC236}">
                <a16:creationId xmlns:a16="http://schemas.microsoft.com/office/drawing/2014/main" id="{2240B69A-9E3F-4058-89CB-165E48722AF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8</a:t>
            </a:fld>
            <a:endParaRPr lang="en"/>
          </a:p>
        </p:txBody>
      </p:sp>
      <p:pic>
        <p:nvPicPr>
          <p:cNvPr id="5" name="image9.png">
            <a:extLst>
              <a:ext uri="{FF2B5EF4-FFF2-40B4-BE49-F238E27FC236}">
                <a16:creationId xmlns:a16="http://schemas.microsoft.com/office/drawing/2014/main" id="{A0BF6F86-7011-46EE-8C21-4A27698A568A}"/>
              </a:ext>
            </a:extLst>
          </p:cNvPr>
          <p:cNvPicPr/>
          <p:nvPr/>
        </p:nvPicPr>
        <p:blipFill>
          <a:blip r:embed="rId2"/>
          <a:srcRect/>
          <a:stretch>
            <a:fillRect/>
          </a:stretch>
        </p:blipFill>
        <p:spPr>
          <a:xfrm>
            <a:off x="747925" y="1196788"/>
            <a:ext cx="5730875" cy="4000500"/>
          </a:xfrm>
          <a:prstGeom prst="rect">
            <a:avLst/>
          </a:prstGeom>
          <a:ln/>
        </p:spPr>
      </p:pic>
    </p:spTree>
    <p:extLst>
      <p:ext uri="{BB962C8B-B14F-4D97-AF65-F5344CB8AC3E}">
        <p14:creationId xmlns:p14="http://schemas.microsoft.com/office/powerpoint/2010/main" val="2045008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083AB-EB87-46D8-9709-D88E6036B290}"/>
              </a:ext>
            </a:extLst>
          </p:cNvPr>
          <p:cNvSpPr>
            <a:spLocks noGrp="1"/>
          </p:cNvSpPr>
          <p:nvPr>
            <p:ph type="title"/>
          </p:nvPr>
        </p:nvSpPr>
        <p:spPr>
          <a:xfrm>
            <a:off x="0" y="282388"/>
            <a:ext cx="9211235" cy="411386"/>
          </a:xfrm>
        </p:spPr>
        <p:txBody>
          <a:bodyPr/>
          <a:lstStyle/>
          <a:p>
            <a:r>
              <a:rPr lang="en-US" sz="2400" dirty="0" err="1">
                <a:latin typeface="+mj-lt"/>
              </a:rPr>
              <a:t>KHỞI</a:t>
            </a:r>
            <a:r>
              <a:rPr lang="en-US" sz="2400" dirty="0">
                <a:latin typeface="+mj-lt"/>
              </a:rPr>
              <a:t> </a:t>
            </a:r>
            <a:r>
              <a:rPr lang="en-US" sz="2400" dirty="0" err="1">
                <a:latin typeface="+mj-lt"/>
              </a:rPr>
              <a:t>TẠO</a:t>
            </a:r>
            <a:r>
              <a:rPr lang="en-US" sz="2400" dirty="0">
                <a:latin typeface="+mj-lt"/>
              </a:rPr>
              <a:t> CONSUMER </a:t>
            </a:r>
            <a:r>
              <a:rPr lang="en-US" sz="2400" dirty="0" err="1">
                <a:latin typeface="+mj-lt"/>
              </a:rPr>
              <a:t>ĐỂ</a:t>
            </a:r>
            <a:r>
              <a:rPr lang="en-US" sz="2400" dirty="0">
                <a:latin typeface="+mj-lt"/>
              </a:rPr>
              <a:t> </a:t>
            </a:r>
            <a:r>
              <a:rPr lang="en-US" sz="2400" dirty="0" err="1">
                <a:latin typeface="+mj-lt"/>
              </a:rPr>
              <a:t>NHẬN</a:t>
            </a:r>
            <a:r>
              <a:rPr lang="en-US" sz="2400" dirty="0">
                <a:latin typeface="+mj-lt"/>
              </a:rPr>
              <a:t> </a:t>
            </a:r>
            <a:r>
              <a:rPr lang="en-US" sz="2400" dirty="0" err="1">
                <a:latin typeface="+mj-lt"/>
              </a:rPr>
              <a:t>DỮ</a:t>
            </a:r>
            <a:r>
              <a:rPr lang="en-US" sz="2400" dirty="0">
                <a:latin typeface="+mj-lt"/>
              </a:rPr>
              <a:t> </a:t>
            </a:r>
            <a:r>
              <a:rPr lang="en-US" sz="2400" dirty="0" err="1">
                <a:latin typeface="+mj-lt"/>
              </a:rPr>
              <a:t>LIỆU</a:t>
            </a:r>
            <a:r>
              <a:rPr lang="en-US" sz="2400" dirty="0">
                <a:latin typeface="+mj-lt"/>
              </a:rPr>
              <a:t> </a:t>
            </a:r>
            <a:r>
              <a:rPr lang="en-US" sz="2400" dirty="0" err="1">
                <a:latin typeface="+mj-lt"/>
              </a:rPr>
              <a:t>TỪ</a:t>
            </a:r>
            <a:r>
              <a:rPr lang="en-US" sz="2400" dirty="0">
                <a:latin typeface="+mj-lt"/>
              </a:rPr>
              <a:t> KAFKA</a:t>
            </a:r>
          </a:p>
        </p:txBody>
      </p:sp>
      <p:sp>
        <p:nvSpPr>
          <p:cNvPr id="4" name="Slide Number Placeholder 3">
            <a:extLst>
              <a:ext uri="{FF2B5EF4-FFF2-40B4-BE49-F238E27FC236}">
                <a16:creationId xmlns:a16="http://schemas.microsoft.com/office/drawing/2014/main" id="{913FF195-ADBB-4DCF-A1B4-7CA2067A1AD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9</a:t>
            </a:fld>
            <a:endParaRPr lang="en"/>
          </a:p>
        </p:txBody>
      </p:sp>
      <p:pic>
        <p:nvPicPr>
          <p:cNvPr id="5" name="image7.png">
            <a:extLst>
              <a:ext uri="{FF2B5EF4-FFF2-40B4-BE49-F238E27FC236}">
                <a16:creationId xmlns:a16="http://schemas.microsoft.com/office/drawing/2014/main" id="{3D58E035-0C97-454F-B462-1C593F0626CB}"/>
              </a:ext>
            </a:extLst>
          </p:cNvPr>
          <p:cNvPicPr/>
          <p:nvPr/>
        </p:nvPicPr>
        <p:blipFill>
          <a:blip r:embed="rId2"/>
          <a:srcRect/>
          <a:stretch>
            <a:fillRect/>
          </a:stretch>
        </p:blipFill>
        <p:spPr>
          <a:xfrm>
            <a:off x="0" y="1254680"/>
            <a:ext cx="8480966" cy="3250453"/>
          </a:xfrm>
          <a:prstGeom prst="rect">
            <a:avLst/>
          </a:prstGeom>
          <a:ln/>
        </p:spPr>
      </p:pic>
      <p:sp>
        <p:nvSpPr>
          <p:cNvPr id="6" name="Rectangle 5">
            <a:extLst>
              <a:ext uri="{FF2B5EF4-FFF2-40B4-BE49-F238E27FC236}">
                <a16:creationId xmlns:a16="http://schemas.microsoft.com/office/drawing/2014/main" id="{C256A123-F8C5-4CC7-813D-57325636D4A3}"/>
              </a:ext>
            </a:extLst>
          </p:cNvPr>
          <p:cNvSpPr/>
          <p:nvPr/>
        </p:nvSpPr>
        <p:spPr>
          <a:xfrm>
            <a:off x="0" y="749433"/>
            <a:ext cx="9291918" cy="287643"/>
          </a:xfrm>
          <a:prstGeom prst="rect">
            <a:avLst/>
          </a:prstGeom>
        </p:spPr>
        <p:txBody>
          <a:bodyPr wrap="square">
            <a:spAutoFit/>
          </a:bodyPr>
          <a:lstStyle/>
          <a:p>
            <a:pPr>
              <a:lnSpc>
                <a:spcPct val="115000"/>
              </a:lnSpc>
            </a:pPr>
            <a:r>
              <a:rPr lang="en-US" sz="1200" dirty="0">
                <a:latin typeface="Times New Roman" panose="02020603050405020304" pitchFamily="18" charset="0"/>
                <a:ea typeface="Times New Roman" panose="02020603050405020304" pitchFamily="18" charset="0"/>
              </a:rPr>
              <a:t>“</a:t>
            </a:r>
            <a:r>
              <a:rPr lang="en-US" sz="1200" i="1" dirty="0" err="1">
                <a:latin typeface="Times New Roman" panose="02020603050405020304" pitchFamily="18" charset="0"/>
                <a:ea typeface="Times New Roman" panose="02020603050405020304" pitchFamily="18" charset="0"/>
              </a:rPr>
              <a:t>kafka</a:t>
            </a:r>
            <a:r>
              <a:rPr lang="en-US" sz="1200" i="1" dirty="0">
                <a:latin typeface="Times New Roman" panose="02020603050405020304" pitchFamily="18" charset="0"/>
                <a:ea typeface="Times New Roman" panose="02020603050405020304" pitchFamily="18" charset="0"/>
              </a:rPr>
              <a:t>-console-</a:t>
            </a:r>
            <a:r>
              <a:rPr lang="en-US" sz="1200" i="1" dirty="0" err="1">
                <a:latin typeface="Times New Roman" panose="02020603050405020304" pitchFamily="18" charset="0"/>
                <a:ea typeface="Times New Roman" panose="02020603050405020304" pitchFamily="18" charset="0"/>
              </a:rPr>
              <a:t>consumer.sh</a:t>
            </a:r>
            <a:r>
              <a:rPr lang="en-US" sz="1200" i="1" dirty="0">
                <a:latin typeface="Times New Roman" panose="02020603050405020304" pitchFamily="18" charset="0"/>
                <a:ea typeface="Times New Roman" panose="02020603050405020304" pitchFamily="18" charset="0"/>
              </a:rPr>
              <a:t> --bootstrap-server </a:t>
            </a:r>
            <a:r>
              <a:rPr lang="en-US" sz="1200" i="1" dirty="0" err="1">
                <a:latin typeface="Times New Roman" panose="02020603050405020304" pitchFamily="18" charset="0"/>
                <a:ea typeface="Times New Roman" panose="02020603050405020304" pitchFamily="18" charset="0"/>
              </a:rPr>
              <a:t>localhost:9092</a:t>
            </a:r>
            <a:r>
              <a:rPr lang="en-US" sz="1200" i="1" dirty="0">
                <a:latin typeface="Times New Roman" panose="02020603050405020304" pitchFamily="18" charset="0"/>
                <a:ea typeface="Times New Roman" panose="02020603050405020304" pitchFamily="18" charset="0"/>
              </a:rPr>
              <a:t> --topic </a:t>
            </a:r>
            <a:r>
              <a:rPr lang="en-US" sz="1200" i="1" dirty="0" err="1">
                <a:latin typeface="Times New Roman" panose="02020603050405020304" pitchFamily="18" charset="0"/>
                <a:ea typeface="Times New Roman" panose="02020603050405020304" pitchFamily="18" charset="0"/>
              </a:rPr>
              <a:t>blackfriday2</a:t>
            </a:r>
            <a:r>
              <a:rPr lang="en-US" sz="1200" i="1" dirty="0">
                <a:latin typeface="Times New Roman" panose="02020603050405020304" pitchFamily="18" charset="0"/>
                <a:ea typeface="Times New Roman" panose="02020603050405020304" pitchFamily="18" charset="0"/>
              </a:rPr>
              <a:t> --from-beginning --max-messages 100</a:t>
            </a:r>
            <a:r>
              <a:rPr lang="en-US" sz="1200" dirty="0">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3602768869"/>
      </p:ext>
    </p:extLst>
  </p:cSld>
  <p:clrMapOvr>
    <a:masterClrMapping/>
  </p:clrMapOvr>
</p:sld>
</file>

<file path=ppt/theme/theme1.xml><?xml version="1.0" encoding="utf-8"?>
<a:theme xmlns:a="http://schemas.openxmlformats.org/drawingml/2006/main" name="Friar template">
  <a:themeElements>
    <a:clrScheme name="Custom 347">
      <a:dk1>
        <a:srgbClr val="3D4965"/>
      </a:dk1>
      <a:lt1>
        <a:srgbClr val="FFFFFF"/>
      </a:lt1>
      <a:dk2>
        <a:srgbClr val="1C4587"/>
      </a:dk2>
      <a:lt2>
        <a:srgbClr val="F3F3F3"/>
      </a:lt2>
      <a:accent1>
        <a:srgbClr val="3C78D8"/>
      </a:accent1>
      <a:accent2>
        <a:srgbClr val="89ABE6"/>
      </a:accent2>
      <a:accent3>
        <a:srgbClr val="8EA3C3"/>
      </a:accent3>
      <a:accent4>
        <a:srgbClr val="EFEFEF"/>
      </a:accent4>
      <a:accent5>
        <a:srgbClr val="D9D9D9"/>
      </a:accent5>
      <a:accent6>
        <a:srgbClr val="C9DAF8"/>
      </a:accent6>
      <a:hlink>
        <a:srgbClr val="3C78D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872</TotalTime>
  <Words>1156</Words>
  <Application>Microsoft Office PowerPoint</Application>
  <PresentationFormat>On-screen Show (16:9)</PresentationFormat>
  <Paragraphs>91</Paragraphs>
  <Slides>23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Sniglet</vt:lpstr>
      <vt:lpstr>Bahnschrift</vt:lpstr>
      <vt:lpstr>Arial</vt:lpstr>
      <vt:lpstr>Times New Roman</vt:lpstr>
      <vt:lpstr>Dosis</vt:lpstr>
      <vt:lpstr>Friar template</vt:lpstr>
      <vt:lpstr>ỨNG DỤNG TEXT GENERATION TẠO BÀI VIẾT TRÊN TWITTER</vt:lpstr>
      <vt:lpstr>THÀNH VIÊN NHÓM 10</vt:lpstr>
      <vt:lpstr>GIỚI THIỆU VỀ CHỦ ĐỀ VÀ ĐỘNG LỰC</vt:lpstr>
      <vt:lpstr>GIỚI THIỆU VỀ CHỦ ĐỀ VÀ ĐỘNG LỰC</vt:lpstr>
      <vt:lpstr>SƠ ĐỒ KIẾN TRÚC</vt:lpstr>
      <vt:lpstr>WORKFLOW THU NHẬP TỰ ĐỘNG TRÊN NIFI</vt:lpstr>
      <vt:lpstr>FILTER ĐỂ LỌC DỮ LIỆU THU NHẬP TRÊN NIFI</vt:lpstr>
      <vt:lpstr>THIẾT LẬP TẠO PRODUCER TRUYỀN DỮ LIỆU TRÊN KAFKA</vt:lpstr>
      <vt:lpstr>KHỞI TẠO CONSUMER ĐỂ NHẬN DỮ LIỆU TỪ KAFKA</vt:lpstr>
      <vt:lpstr>GIỚI THIỆU VỀ TẬP DỮ LIỆU</vt:lpstr>
      <vt:lpstr>GIỚI THIỆU VỀ TẬP DỮ LIỆU</vt:lpstr>
      <vt:lpstr>GIỚI THIỆU VỀ TẬP DỮ LIỆU</vt:lpstr>
      <vt:lpstr>EDA</vt:lpstr>
      <vt:lpstr>EDA</vt:lpstr>
      <vt:lpstr>EDA</vt:lpstr>
      <vt:lpstr>Xây dựng mô hình LTSM</vt:lpstr>
      <vt:lpstr>THỰC NGHIỆM VÀ ĐÁNH GIÁ</vt:lpstr>
      <vt:lpstr>THỰC NGHIỆM VÀ ĐÁNH GIÁ</vt:lpstr>
      <vt:lpstr>THỰC NGHIỆM VÀ ĐÁNH GIÁ</vt:lpstr>
      <vt:lpstr>THỰC NGHIỆM VÀ ĐÁNH GIÁ</vt:lpstr>
      <vt:lpstr>KẾT LUẬN VÀ HƯỚNG PHÁT TRIỂN</vt:lpstr>
      <vt:lpstr>DEMO</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MÔ HÌNH YOLO VÀ ỨNG DỤNG  XÂY DỰNG HỆ THỐNG GIÁM SÁT GIAO THÔNG</dc:title>
  <dc:creator>Tuong Vy</dc:creator>
  <cp:lastModifiedBy>Nguyên Đinh</cp:lastModifiedBy>
  <cp:revision>28</cp:revision>
  <dcterms:modified xsi:type="dcterms:W3CDTF">2024-12-15T07:27:43Z</dcterms:modified>
</cp:coreProperties>
</file>